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72"/>
  </p:notesMasterIdLst>
  <p:sldIdLst>
    <p:sldId id="259" r:id="rId2"/>
    <p:sldId id="482" r:id="rId3"/>
    <p:sldId id="483" r:id="rId4"/>
    <p:sldId id="484" r:id="rId5"/>
    <p:sldId id="571" r:id="rId6"/>
    <p:sldId id="547" r:id="rId7"/>
    <p:sldId id="458" r:id="rId8"/>
    <p:sldId id="549" r:id="rId9"/>
    <p:sldId id="550" r:id="rId10"/>
    <p:sldId id="459" r:id="rId11"/>
    <p:sldId id="464" r:id="rId12"/>
    <p:sldId id="325" r:id="rId13"/>
    <p:sldId id="474" r:id="rId14"/>
    <p:sldId id="463" r:id="rId15"/>
    <p:sldId id="328" r:id="rId16"/>
    <p:sldId id="572" r:id="rId17"/>
    <p:sldId id="330" r:id="rId18"/>
    <p:sldId id="332" r:id="rId19"/>
    <p:sldId id="467" r:id="rId20"/>
    <p:sldId id="468" r:id="rId21"/>
    <p:sldId id="469" r:id="rId22"/>
    <p:sldId id="470" r:id="rId23"/>
    <p:sldId id="573" r:id="rId24"/>
    <p:sldId id="574" r:id="rId25"/>
    <p:sldId id="471" r:id="rId26"/>
    <p:sldId id="472" r:id="rId27"/>
    <p:sldId id="473" r:id="rId28"/>
    <p:sldId id="465" r:id="rId29"/>
    <p:sldId id="335" r:id="rId30"/>
    <p:sldId id="337" r:id="rId31"/>
    <p:sldId id="444" r:id="rId32"/>
    <p:sldId id="575" r:id="rId33"/>
    <p:sldId id="341" r:id="rId34"/>
    <p:sldId id="342" r:id="rId35"/>
    <p:sldId id="443" r:id="rId36"/>
    <p:sldId id="566" r:id="rId37"/>
    <p:sldId id="567" r:id="rId38"/>
    <p:sldId id="568" r:id="rId39"/>
    <p:sldId id="569" r:id="rId40"/>
    <p:sldId id="570" r:id="rId41"/>
    <p:sldId id="475" r:id="rId42"/>
    <p:sldId id="446" r:id="rId43"/>
    <p:sldId id="380" r:id="rId44"/>
    <p:sldId id="381" r:id="rId45"/>
    <p:sldId id="384" r:id="rId46"/>
    <p:sldId id="387" r:id="rId47"/>
    <p:sldId id="564" r:id="rId48"/>
    <p:sldId id="565" r:id="rId49"/>
    <p:sldId id="391" r:id="rId50"/>
    <p:sldId id="392" r:id="rId51"/>
    <p:sldId id="395" r:id="rId52"/>
    <p:sldId id="397" r:id="rId53"/>
    <p:sldId id="448" r:id="rId54"/>
    <p:sldId id="478" r:id="rId55"/>
    <p:sldId id="552" r:id="rId56"/>
    <p:sldId id="553" r:id="rId57"/>
    <p:sldId id="554" r:id="rId58"/>
    <p:sldId id="555" r:id="rId59"/>
    <p:sldId id="556" r:id="rId60"/>
    <p:sldId id="557" r:id="rId61"/>
    <p:sldId id="558" r:id="rId62"/>
    <p:sldId id="551" r:id="rId63"/>
    <p:sldId id="479" r:id="rId64"/>
    <p:sldId id="409" r:id="rId65"/>
    <p:sldId id="424" r:id="rId66"/>
    <p:sldId id="414" r:id="rId67"/>
    <p:sldId id="480" r:id="rId68"/>
    <p:sldId id="450" r:id="rId69"/>
    <p:sldId id="481" r:id="rId70"/>
    <p:sldId id="413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82105" autoAdjust="0"/>
  </p:normalViewPr>
  <p:slideViewPr>
    <p:cSldViewPr>
      <p:cViewPr varScale="1">
        <p:scale>
          <a:sx n="66" d="100"/>
          <a:sy n="66" d="100"/>
        </p:scale>
        <p:origin x="-104" y="-4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5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B0F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en-US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en-US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en-US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80447816"/>
        <c:axId val="2080376504"/>
      </c:barChart>
      <c:catAx>
        <c:axId val="208044781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080376504"/>
        <c:crosses val="autoZero"/>
        <c:auto val="1"/>
        <c:lblAlgn val="ctr"/>
        <c:lblOffset val="100"/>
        <c:noMultiLvlLbl val="0"/>
      </c:catAx>
      <c:valAx>
        <c:axId val="208037650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080447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en-US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70C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7030A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FF000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 b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4604872"/>
        <c:axId val="-2104614968"/>
      </c:barChart>
      <c:catAx>
        <c:axId val="-210460487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2104614968"/>
        <c:crosses val="autoZero"/>
        <c:auto val="1"/>
        <c:lblAlgn val="ctr"/>
        <c:lblOffset val="100"/>
        <c:noMultiLvlLbl val="0"/>
      </c:catAx>
      <c:valAx>
        <c:axId val="-210461496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046048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67FA5BB5-13DD-4543-9C1A-EEC4B9F474C9}" type="presOf" srcId="{B7A12C13-107D-4C4F-B52A-010E97973FB9}" destId="{D1D2D5B4-A24F-41DA-AE09-58BF0F639BB8}" srcOrd="1" destOrd="0" presId="urn:microsoft.com/office/officeart/2005/8/layout/radial5"/>
    <dgm:cxn modelId="{21A711C1-0FAA-4FEC-AB30-C197D402209D}" type="presOf" srcId="{77BD9BBB-3C47-4931-9ABE-F5765206D318}" destId="{F0691C15-5497-4CCE-BFD0-1B7E370386BF}" srcOrd="1" destOrd="0" presId="urn:microsoft.com/office/officeart/2005/8/layout/radial5"/>
    <dgm:cxn modelId="{6032E88A-1619-450C-8E9D-160EF56F0B2D}" type="presOf" srcId="{867CFE4B-261F-4C8F-85C0-7BDC8F15A1EB}" destId="{AB359DD5-D629-4C4F-92D5-1CF859922F89}" srcOrd="0" destOrd="0" presId="urn:microsoft.com/office/officeart/2005/8/layout/radial5"/>
    <dgm:cxn modelId="{B680339C-95ED-413B-A4DB-4B63D8A88654}" type="presOf" srcId="{BA15D14D-8DF9-4BC7-9A79-A28D865BDC89}" destId="{140D25D4-9DD9-4D6B-99F1-CFA6537C25C7}" srcOrd="0" destOrd="0" presId="urn:microsoft.com/office/officeart/2005/8/layout/radial5"/>
    <dgm:cxn modelId="{E6362A5A-89D1-4CDE-9299-149784928D39}" type="presOf" srcId="{0395D06D-00AF-4949-9B8C-7930D50A6EA9}" destId="{AD4C5A29-7B36-4D60-8898-F9243F9AB3AE}" srcOrd="0" destOrd="0" presId="urn:microsoft.com/office/officeart/2005/8/layout/radial5"/>
    <dgm:cxn modelId="{7181BD08-4657-4E9F-A565-6BFBB3DF3810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0837A5E-8EEA-4A0E-AD5B-2C9964CBBAB0}" type="presOf" srcId="{77BD9BBB-3C47-4931-9ABE-F5765206D318}" destId="{AC8B4838-843C-4891-ABD1-B890971A559C}" srcOrd="0" destOrd="0" presId="urn:microsoft.com/office/officeart/2005/8/layout/radial5"/>
    <dgm:cxn modelId="{0D55F778-13D4-4392-A4FE-4546DD53940D}" type="presOf" srcId="{6B4BACC8-8647-4072-BEE1-8A3D0F42F37B}" destId="{262AA27E-CFAB-450E-80AD-8753E7866D4D}" srcOrd="0" destOrd="0" presId="urn:microsoft.com/office/officeart/2005/8/layout/radial5"/>
    <dgm:cxn modelId="{83E67103-FDE5-4790-ACDC-15C801C89329}" type="presOf" srcId="{B7A12C13-107D-4C4F-B52A-010E97973FB9}" destId="{FC771D77-C563-48F1-B9D5-251B52EC05CB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EEE60178-408C-4F18-B10E-313AFC78A10A}" type="presOf" srcId="{F0FB9343-9BF8-4DA9-95C7-FE093B2F44FA}" destId="{389CFFCF-BFD9-4BAE-BAD6-EF2539FE7D70}" srcOrd="0" destOrd="0" presId="urn:microsoft.com/office/officeart/2005/8/layout/radial5"/>
    <dgm:cxn modelId="{EF1D43A5-4841-4A70-8EBC-6BA1A38A8795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FF7E2DAC-0DF5-41AE-B95A-172FE86CEF1A}" type="presParOf" srcId="{A69A9DA5-5B3F-4DBB-BD99-CBA55E57011B}" destId="{262AA27E-CFAB-450E-80AD-8753E7866D4D}" srcOrd="0" destOrd="0" presId="urn:microsoft.com/office/officeart/2005/8/layout/radial5"/>
    <dgm:cxn modelId="{424C1AE3-0987-4F8F-BE09-E2633920A24D}" type="presParOf" srcId="{A69A9DA5-5B3F-4DBB-BD99-CBA55E57011B}" destId="{AC8B4838-843C-4891-ABD1-B890971A559C}" srcOrd="1" destOrd="0" presId="urn:microsoft.com/office/officeart/2005/8/layout/radial5"/>
    <dgm:cxn modelId="{A530612F-2C7E-434F-AA7E-BCFFDD3206D0}" type="presParOf" srcId="{AC8B4838-843C-4891-ABD1-B890971A559C}" destId="{F0691C15-5497-4CCE-BFD0-1B7E370386BF}" srcOrd="0" destOrd="0" presId="urn:microsoft.com/office/officeart/2005/8/layout/radial5"/>
    <dgm:cxn modelId="{C1633949-476E-4992-A6A2-6F0886D435E6}" type="presParOf" srcId="{A69A9DA5-5B3F-4DBB-BD99-CBA55E57011B}" destId="{140D25D4-9DD9-4D6B-99F1-CFA6537C25C7}" srcOrd="2" destOrd="0" presId="urn:microsoft.com/office/officeart/2005/8/layout/radial5"/>
    <dgm:cxn modelId="{6B7D99DC-6DA8-4D8B-BE15-F12CC9C95C5D}" type="presParOf" srcId="{A69A9DA5-5B3F-4DBB-BD99-CBA55E57011B}" destId="{FC771D77-C563-48F1-B9D5-251B52EC05CB}" srcOrd="3" destOrd="0" presId="urn:microsoft.com/office/officeart/2005/8/layout/radial5"/>
    <dgm:cxn modelId="{B2F97D27-027E-4788-9C4B-2E5988C9C339}" type="presParOf" srcId="{FC771D77-C563-48F1-B9D5-251B52EC05CB}" destId="{D1D2D5B4-A24F-41DA-AE09-58BF0F639BB8}" srcOrd="0" destOrd="0" presId="urn:microsoft.com/office/officeart/2005/8/layout/radial5"/>
    <dgm:cxn modelId="{EBDA6B8A-70CC-4516-8A0E-C971C0122C3D}" type="presParOf" srcId="{A69A9DA5-5B3F-4DBB-BD99-CBA55E57011B}" destId="{389CFFCF-BFD9-4BAE-BAD6-EF2539FE7D70}" srcOrd="4" destOrd="0" presId="urn:microsoft.com/office/officeart/2005/8/layout/radial5"/>
    <dgm:cxn modelId="{DB0BDA91-DCDA-44BF-B737-CF80422705D7}" type="presParOf" srcId="{A69A9DA5-5B3F-4DBB-BD99-CBA55E57011B}" destId="{AD4C5A29-7B36-4D60-8898-F9243F9AB3AE}" srcOrd="5" destOrd="0" presId="urn:microsoft.com/office/officeart/2005/8/layout/radial5"/>
    <dgm:cxn modelId="{3F096744-B630-4996-9495-AA6ED3321D19}" type="presParOf" srcId="{AD4C5A29-7B36-4D60-8898-F9243F9AB3AE}" destId="{907BCACC-CDBA-4EA4-962B-30CCFD1A17DF}" srcOrd="0" destOrd="0" presId="urn:microsoft.com/office/officeart/2005/8/layout/radial5"/>
    <dgm:cxn modelId="{1FC7754A-1959-42C0-97B6-2ADEC9E7802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679699-6E31-4E18-9631-6149FB8A2504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819986D-C356-4A98-8AA1-384F35BD980E}" type="presOf" srcId="{867CFE4B-261F-4C8F-85C0-7BDC8F15A1EB}" destId="{AB359DD5-D629-4C4F-92D5-1CF859922F89}" srcOrd="0" destOrd="0" presId="urn:microsoft.com/office/officeart/2005/8/layout/radial5"/>
    <dgm:cxn modelId="{AE93F0BC-4E61-47E3-9988-96EF79907C04}" type="presOf" srcId="{0395D06D-00AF-4949-9B8C-7930D50A6EA9}" destId="{AD4C5A29-7B36-4D60-8898-F9243F9AB3AE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9568E733-9315-49D4-A0EC-0C7C47D94B7E}" type="presOf" srcId="{BA15D14D-8DF9-4BC7-9A79-A28D865BDC89}" destId="{140D25D4-9DD9-4D6B-99F1-CFA6537C25C7}" srcOrd="0" destOrd="0" presId="urn:microsoft.com/office/officeart/2005/8/layout/radial5"/>
    <dgm:cxn modelId="{2AF95289-45F2-4D77-B694-02AE6B529988}" type="presOf" srcId="{F0FB9343-9BF8-4DA9-95C7-FE093B2F44FA}" destId="{389CFFCF-BFD9-4BAE-BAD6-EF2539FE7D70}" srcOrd="0" destOrd="0" presId="urn:microsoft.com/office/officeart/2005/8/layout/radial5"/>
    <dgm:cxn modelId="{4B009D96-B8B1-4A5A-817C-5FE4BAA67979}" type="presOf" srcId="{77BD9BBB-3C47-4931-9ABE-F5765206D318}" destId="{AC8B4838-843C-4891-ABD1-B890971A559C}" srcOrd="0" destOrd="0" presId="urn:microsoft.com/office/officeart/2005/8/layout/radial5"/>
    <dgm:cxn modelId="{83EF6685-7532-4A8F-B6AC-06AAB1BC2C7D}" type="presOf" srcId="{77BD9BBB-3C47-4931-9ABE-F5765206D318}" destId="{F0691C15-5497-4CCE-BFD0-1B7E370386BF}" srcOrd="1" destOrd="0" presId="urn:microsoft.com/office/officeart/2005/8/layout/radial5"/>
    <dgm:cxn modelId="{10EC5D2B-7A5C-4879-8BC9-470C1F7FA3C6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601F3632-C62D-44F6-9272-6A99202D44EE}" type="presOf" srcId="{B7A12C13-107D-4C4F-B52A-010E97973FB9}" destId="{FC771D77-C563-48F1-B9D5-251B52EC05CB}" srcOrd="0" destOrd="0" presId="urn:microsoft.com/office/officeart/2005/8/layout/radial5"/>
    <dgm:cxn modelId="{09FE01EF-7443-43AE-A5EE-6937BEE246F1}" type="presOf" srcId="{6B4BACC8-8647-4072-BEE1-8A3D0F42F37B}" destId="{262AA27E-CFAB-450E-80AD-8753E7866D4D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941CA05-3961-44E0-9119-80FD7B70091A}" type="presOf" srcId="{B7A12C13-107D-4C4F-B52A-010E97973FB9}" destId="{D1D2D5B4-A24F-41DA-AE09-58BF0F639BB8}" srcOrd="1" destOrd="0" presId="urn:microsoft.com/office/officeart/2005/8/layout/radial5"/>
    <dgm:cxn modelId="{F9F54108-BF87-4DB2-88E0-1D3959D5AED1}" type="presParOf" srcId="{A69A9DA5-5B3F-4DBB-BD99-CBA55E57011B}" destId="{262AA27E-CFAB-450E-80AD-8753E7866D4D}" srcOrd="0" destOrd="0" presId="urn:microsoft.com/office/officeart/2005/8/layout/radial5"/>
    <dgm:cxn modelId="{6926EB5C-0226-4138-83B5-BEE9D2ADC0A6}" type="presParOf" srcId="{A69A9DA5-5B3F-4DBB-BD99-CBA55E57011B}" destId="{AC8B4838-843C-4891-ABD1-B890971A559C}" srcOrd="1" destOrd="0" presId="urn:microsoft.com/office/officeart/2005/8/layout/radial5"/>
    <dgm:cxn modelId="{CBBF1E24-739A-4507-848B-FFB61759089E}" type="presParOf" srcId="{AC8B4838-843C-4891-ABD1-B890971A559C}" destId="{F0691C15-5497-4CCE-BFD0-1B7E370386BF}" srcOrd="0" destOrd="0" presId="urn:microsoft.com/office/officeart/2005/8/layout/radial5"/>
    <dgm:cxn modelId="{D0F76D17-A6C5-4F64-9536-700AADD75591}" type="presParOf" srcId="{A69A9DA5-5B3F-4DBB-BD99-CBA55E57011B}" destId="{140D25D4-9DD9-4D6B-99F1-CFA6537C25C7}" srcOrd="2" destOrd="0" presId="urn:microsoft.com/office/officeart/2005/8/layout/radial5"/>
    <dgm:cxn modelId="{37D459BD-C314-416A-B469-DF0ECECA58A0}" type="presParOf" srcId="{A69A9DA5-5B3F-4DBB-BD99-CBA55E57011B}" destId="{FC771D77-C563-48F1-B9D5-251B52EC05CB}" srcOrd="3" destOrd="0" presId="urn:microsoft.com/office/officeart/2005/8/layout/radial5"/>
    <dgm:cxn modelId="{0AECB981-B17C-45C1-9221-F8BF8A7FA248}" type="presParOf" srcId="{FC771D77-C563-48F1-B9D5-251B52EC05CB}" destId="{D1D2D5B4-A24F-41DA-AE09-58BF0F639BB8}" srcOrd="0" destOrd="0" presId="urn:microsoft.com/office/officeart/2005/8/layout/radial5"/>
    <dgm:cxn modelId="{D78B7BAE-3096-49A0-A6BE-85AB37FEFB03}" type="presParOf" srcId="{A69A9DA5-5B3F-4DBB-BD99-CBA55E57011B}" destId="{389CFFCF-BFD9-4BAE-BAD6-EF2539FE7D70}" srcOrd="4" destOrd="0" presId="urn:microsoft.com/office/officeart/2005/8/layout/radial5"/>
    <dgm:cxn modelId="{4C918CDA-8856-4455-956B-EBB90F9377DD}" type="presParOf" srcId="{A69A9DA5-5B3F-4DBB-BD99-CBA55E57011B}" destId="{AD4C5A29-7B36-4D60-8898-F9243F9AB3AE}" srcOrd="5" destOrd="0" presId="urn:microsoft.com/office/officeart/2005/8/layout/radial5"/>
    <dgm:cxn modelId="{34666B1C-18E0-436D-99AD-59F8265E21E8}" type="presParOf" srcId="{AD4C5A29-7B36-4D60-8898-F9243F9AB3AE}" destId="{907BCACC-CDBA-4EA4-962B-30CCFD1A17DF}" srcOrd="0" destOrd="0" presId="urn:microsoft.com/office/officeart/2005/8/layout/radial5"/>
    <dgm:cxn modelId="{0AFB692F-2C63-4C75-B62B-7C1EFBE69BEC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089B9203-4C8F-40D9-BEB4-AFB425DFF48B}" type="presOf" srcId="{BA15D14D-8DF9-4BC7-9A79-A28D865BDC89}" destId="{140D25D4-9DD9-4D6B-99F1-CFA6537C25C7}" srcOrd="0" destOrd="0" presId="urn:microsoft.com/office/officeart/2005/8/layout/radial5"/>
    <dgm:cxn modelId="{462E0A14-2030-435B-BDCE-2AE5FBDCEA56}" type="presOf" srcId="{0395D06D-00AF-4949-9B8C-7930D50A6EA9}" destId="{907BCACC-CDBA-4EA4-962B-30CCFD1A17DF}" srcOrd="1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B84D9875-F2FA-4F5D-B500-228AFBCCC1E2}" type="presOf" srcId="{0395D06D-00AF-4949-9B8C-7930D50A6EA9}" destId="{AD4C5A29-7B36-4D60-8898-F9243F9AB3AE}" srcOrd="0" destOrd="0" presId="urn:microsoft.com/office/officeart/2005/8/layout/radial5"/>
    <dgm:cxn modelId="{B3B49911-08C3-4B04-AC4D-B2D36E87F0F0}" type="presOf" srcId="{B7A12C13-107D-4C4F-B52A-010E97973FB9}" destId="{FC771D77-C563-48F1-B9D5-251B52EC05CB}" srcOrd="0" destOrd="0" presId="urn:microsoft.com/office/officeart/2005/8/layout/radial5"/>
    <dgm:cxn modelId="{5E03F6BA-1F97-4CEF-B590-9A66CDED53D0}" type="presOf" srcId="{77BD9BBB-3C47-4931-9ABE-F5765206D318}" destId="{F0691C15-5497-4CCE-BFD0-1B7E370386BF}" srcOrd="1" destOrd="0" presId="urn:microsoft.com/office/officeart/2005/8/layout/radial5"/>
    <dgm:cxn modelId="{A85491EC-7EF2-4802-A78A-3F35FC22ED30}" type="presOf" srcId="{6B4BACC8-8647-4072-BEE1-8A3D0F42F37B}" destId="{262AA27E-CFAB-450E-80AD-8753E7866D4D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024FB46A-B61E-4635-BE90-2589794E5187}" type="presOf" srcId="{B7A12C13-107D-4C4F-B52A-010E97973FB9}" destId="{D1D2D5B4-A24F-41DA-AE09-58BF0F639BB8}" srcOrd="1" destOrd="0" presId="urn:microsoft.com/office/officeart/2005/8/layout/radial5"/>
    <dgm:cxn modelId="{BD4AA581-5B5D-4CB6-9090-C7CE8002D53D}" type="presOf" srcId="{77BD9BBB-3C47-4931-9ABE-F5765206D318}" destId="{AC8B4838-843C-4891-ABD1-B890971A559C}" srcOrd="0" destOrd="0" presId="urn:microsoft.com/office/officeart/2005/8/layout/radial5"/>
    <dgm:cxn modelId="{679587CA-E2AE-431F-AEE6-3FDFD158649A}" type="presOf" srcId="{867CFE4B-261F-4C8F-85C0-7BDC8F15A1EB}" destId="{AB359DD5-D629-4C4F-92D5-1CF859922F89}" srcOrd="0" destOrd="0" presId="urn:microsoft.com/office/officeart/2005/8/layout/radial5"/>
    <dgm:cxn modelId="{8D16CB73-AC2D-49DF-B21D-ACEEFE78D078}" type="presOf" srcId="{F0FB9343-9BF8-4DA9-95C7-FE093B2F44FA}" destId="{389CFFCF-BFD9-4BAE-BAD6-EF2539FE7D70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B780AD0-E60F-4646-A5D3-F2BBBEB3FD78}" type="presOf" srcId="{78C613F0-5E89-48B8-BEC6-033F312F9796}" destId="{A69A9DA5-5B3F-4DBB-BD99-CBA55E57011B}" srcOrd="0" destOrd="0" presId="urn:microsoft.com/office/officeart/2005/8/layout/radial5"/>
    <dgm:cxn modelId="{CD2DE23C-A338-47E7-9F77-74BB497FC92A}" type="presParOf" srcId="{A69A9DA5-5B3F-4DBB-BD99-CBA55E57011B}" destId="{262AA27E-CFAB-450E-80AD-8753E7866D4D}" srcOrd="0" destOrd="0" presId="urn:microsoft.com/office/officeart/2005/8/layout/radial5"/>
    <dgm:cxn modelId="{0E585A74-649B-4B41-9C7C-5FEB8B6BECF2}" type="presParOf" srcId="{A69A9DA5-5B3F-4DBB-BD99-CBA55E57011B}" destId="{AC8B4838-843C-4891-ABD1-B890971A559C}" srcOrd="1" destOrd="0" presId="urn:microsoft.com/office/officeart/2005/8/layout/radial5"/>
    <dgm:cxn modelId="{DE6708C4-DCD4-403F-B863-D3545FCEEADF}" type="presParOf" srcId="{AC8B4838-843C-4891-ABD1-B890971A559C}" destId="{F0691C15-5497-4CCE-BFD0-1B7E370386BF}" srcOrd="0" destOrd="0" presId="urn:microsoft.com/office/officeart/2005/8/layout/radial5"/>
    <dgm:cxn modelId="{9E2B38A0-064B-40CB-8E2D-B6027CAA9E38}" type="presParOf" srcId="{A69A9DA5-5B3F-4DBB-BD99-CBA55E57011B}" destId="{140D25D4-9DD9-4D6B-99F1-CFA6537C25C7}" srcOrd="2" destOrd="0" presId="urn:microsoft.com/office/officeart/2005/8/layout/radial5"/>
    <dgm:cxn modelId="{DF871AAC-1DF9-49BF-BB59-E0C561A8C519}" type="presParOf" srcId="{A69A9DA5-5B3F-4DBB-BD99-CBA55E57011B}" destId="{FC771D77-C563-48F1-B9D5-251B52EC05CB}" srcOrd="3" destOrd="0" presId="urn:microsoft.com/office/officeart/2005/8/layout/radial5"/>
    <dgm:cxn modelId="{5581029F-EE89-42FC-83F8-2AC6E6B87725}" type="presParOf" srcId="{FC771D77-C563-48F1-B9D5-251B52EC05CB}" destId="{D1D2D5B4-A24F-41DA-AE09-58BF0F639BB8}" srcOrd="0" destOrd="0" presId="urn:microsoft.com/office/officeart/2005/8/layout/radial5"/>
    <dgm:cxn modelId="{4918C592-E59E-4156-BA4C-DCFF54213585}" type="presParOf" srcId="{A69A9DA5-5B3F-4DBB-BD99-CBA55E57011B}" destId="{389CFFCF-BFD9-4BAE-BAD6-EF2539FE7D70}" srcOrd="4" destOrd="0" presId="urn:microsoft.com/office/officeart/2005/8/layout/radial5"/>
    <dgm:cxn modelId="{8ECD4655-0FC7-47FA-8F27-F1A8EF27EAE5}" type="presParOf" srcId="{A69A9DA5-5B3F-4DBB-BD99-CBA55E57011B}" destId="{AD4C5A29-7B36-4D60-8898-F9243F9AB3AE}" srcOrd="5" destOrd="0" presId="urn:microsoft.com/office/officeart/2005/8/layout/radial5"/>
    <dgm:cxn modelId="{3F5484A6-8574-4DE4-9D98-B3FA42B08459}" type="presParOf" srcId="{AD4C5A29-7B36-4D60-8898-F9243F9AB3AE}" destId="{907BCACC-CDBA-4EA4-962B-30CCFD1A17DF}" srcOrd="0" destOrd="0" presId="urn:microsoft.com/office/officeart/2005/8/layout/radial5"/>
    <dgm:cxn modelId="{9A382FA1-F91C-4D80-9411-19512D18ECD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7CE9A9-16C7-4B7E-9580-3280528466BE}" type="presOf" srcId="{0395D06D-00AF-4949-9B8C-7930D50A6EA9}" destId="{907BCACC-CDBA-4EA4-962B-30CCFD1A17DF}" srcOrd="1" destOrd="0" presId="urn:microsoft.com/office/officeart/2005/8/layout/radial5"/>
    <dgm:cxn modelId="{D8516F4F-0F3F-4B20-9DC5-213D2C870C02}" type="presOf" srcId="{77BD9BBB-3C47-4931-9ABE-F5765206D318}" destId="{F0691C15-5497-4CCE-BFD0-1B7E370386BF}" srcOrd="1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77A9F483-55FE-4486-8D0E-AF8FF1B8112F}" type="presOf" srcId="{BA15D14D-8DF9-4BC7-9A79-A28D865BDC89}" destId="{140D25D4-9DD9-4D6B-99F1-CFA6537C25C7}" srcOrd="0" destOrd="0" presId="urn:microsoft.com/office/officeart/2005/8/layout/radial5"/>
    <dgm:cxn modelId="{51B590E3-ECAC-4555-AECF-2CB8306E00A4}" type="presOf" srcId="{6B4BACC8-8647-4072-BEE1-8A3D0F42F37B}" destId="{262AA27E-CFAB-450E-80AD-8753E7866D4D}" srcOrd="0" destOrd="0" presId="urn:microsoft.com/office/officeart/2005/8/layout/radial5"/>
    <dgm:cxn modelId="{280C5E03-8987-4EBD-8343-635D63C52E23}" type="presOf" srcId="{B7A12C13-107D-4C4F-B52A-010E97973FB9}" destId="{FC771D77-C563-48F1-B9D5-251B52EC05CB}" srcOrd="0" destOrd="0" presId="urn:microsoft.com/office/officeart/2005/8/layout/radial5"/>
    <dgm:cxn modelId="{1338EC4A-210B-40CB-AB9E-544A8FCE1E0B}" type="presOf" srcId="{F0FB9343-9BF8-4DA9-95C7-FE093B2F44FA}" destId="{389CFFCF-BFD9-4BAE-BAD6-EF2539FE7D70}" srcOrd="0" destOrd="0" presId="urn:microsoft.com/office/officeart/2005/8/layout/radial5"/>
    <dgm:cxn modelId="{BEC6BFE8-D403-4769-BAEF-882377C7ED92}" type="presOf" srcId="{B7A12C13-107D-4C4F-B52A-010E97973FB9}" destId="{D1D2D5B4-A24F-41DA-AE09-58BF0F639BB8}" srcOrd="1" destOrd="0" presId="urn:microsoft.com/office/officeart/2005/8/layout/radial5"/>
    <dgm:cxn modelId="{7AD0992E-CC99-4849-B925-076F815E6B53}" type="presOf" srcId="{0395D06D-00AF-4949-9B8C-7930D50A6EA9}" destId="{AD4C5A29-7B36-4D60-8898-F9243F9AB3AE}" srcOrd="0" destOrd="0" presId="urn:microsoft.com/office/officeart/2005/8/layout/radial5"/>
    <dgm:cxn modelId="{8AFDDEE0-C978-42E4-97DD-5D97C24AE09A}" type="presOf" srcId="{77BD9BBB-3C47-4931-9ABE-F5765206D318}" destId="{AC8B4838-843C-4891-ABD1-B890971A559C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AB24A481-C457-4F2E-8F1A-08CFC8D88BF8}" type="presOf" srcId="{78C613F0-5E89-48B8-BEC6-033F312F9796}" destId="{A69A9DA5-5B3F-4DBB-BD99-CBA55E57011B}" srcOrd="0" destOrd="0" presId="urn:microsoft.com/office/officeart/2005/8/layout/radial5"/>
    <dgm:cxn modelId="{5C3651A4-37EA-4E7E-9013-43EABCE09FBE}" type="presOf" srcId="{867CFE4B-261F-4C8F-85C0-7BDC8F15A1EB}" destId="{AB359DD5-D629-4C4F-92D5-1CF859922F89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2C350C87-CED5-46D3-9A12-F4BE2C853ABC}" type="presParOf" srcId="{A69A9DA5-5B3F-4DBB-BD99-CBA55E57011B}" destId="{262AA27E-CFAB-450E-80AD-8753E7866D4D}" srcOrd="0" destOrd="0" presId="urn:microsoft.com/office/officeart/2005/8/layout/radial5"/>
    <dgm:cxn modelId="{234FD58D-D895-4F0A-9C3F-9D240A3C4859}" type="presParOf" srcId="{A69A9DA5-5B3F-4DBB-BD99-CBA55E57011B}" destId="{AC8B4838-843C-4891-ABD1-B890971A559C}" srcOrd="1" destOrd="0" presId="urn:microsoft.com/office/officeart/2005/8/layout/radial5"/>
    <dgm:cxn modelId="{EC996CDA-71AF-4EFC-B80E-0D09708628E4}" type="presParOf" srcId="{AC8B4838-843C-4891-ABD1-B890971A559C}" destId="{F0691C15-5497-4CCE-BFD0-1B7E370386BF}" srcOrd="0" destOrd="0" presId="urn:microsoft.com/office/officeart/2005/8/layout/radial5"/>
    <dgm:cxn modelId="{591B6F0B-FA09-4010-BAF3-7931DDF5D96C}" type="presParOf" srcId="{A69A9DA5-5B3F-4DBB-BD99-CBA55E57011B}" destId="{140D25D4-9DD9-4D6B-99F1-CFA6537C25C7}" srcOrd="2" destOrd="0" presId="urn:microsoft.com/office/officeart/2005/8/layout/radial5"/>
    <dgm:cxn modelId="{1459EDC6-A4ED-4BF9-B720-022FFD7140B0}" type="presParOf" srcId="{A69A9DA5-5B3F-4DBB-BD99-CBA55E57011B}" destId="{FC771D77-C563-48F1-B9D5-251B52EC05CB}" srcOrd="3" destOrd="0" presId="urn:microsoft.com/office/officeart/2005/8/layout/radial5"/>
    <dgm:cxn modelId="{1E0A62FB-4847-4814-AA27-4D8C376B2E2C}" type="presParOf" srcId="{FC771D77-C563-48F1-B9D5-251B52EC05CB}" destId="{D1D2D5B4-A24F-41DA-AE09-58BF0F639BB8}" srcOrd="0" destOrd="0" presId="urn:microsoft.com/office/officeart/2005/8/layout/radial5"/>
    <dgm:cxn modelId="{B972EF8C-898D-419D-B5EE-3BF1505C3E63}" type="presParOf" srcId="{A69A9DA5-5B3F-4DBB-BD99-CBA55E57011B}" destId="{389CFFCF-BFD9-4BAE-BAD6-EF2539FE7D70}" srcOrd="4" destOrd="0" presId="urn:microsoft.com/office/officeart/2005/8/layout/radial5"/>
    <dgm:cxn modelId="{6C462421-FD1A-4B76-9028-B0D3BB01A447}" type="presParOf" srcId="{A69A9DA5-5B3F-4DBB-BD99-CBA55E57011B}" destId="{AD4C5A29-7B36-4D60-8898-F9243F9AB3AE}" srcOrd="5" destOrd="0" presId="urn:microsoft.com/office/officeart/2005/8/layout/radial5"/>
    <dgm:cxn modelId="{901832CB-9537-4294-99F5-4485F313BD49}" type="presParOf" srcId="{AD4C5A29-7B36-4D60-8898-F9243F9AB3AE}" destId="{907BCACC-CDBA-4EA4-962B-30CCFD1A17DF}" srcOrd="0" destOrd="0" presId="urn:microsoft.com/office/officeart/2005/8/layout/radial5"/>
    <dgm:cxn modelId="{3378CA54-9A65-4723-BCA0-822C6E033A5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4000" b="1" dirty="0" smtClean="0"/>
            <a:t>复杂</a:t>
          </a:r>
          <a:r>
            <a:rPr lang="zh-CN" altLang="en-US" sz="3200" b="1" dirty="0" smtClean="0"/>
            <a:t>行为</a:t>
          </a:r>
          <a:endParaRPr lang="en-US" altLang="zh-CN" sz="3200" b="1" dirty="0" smtClean="0"/>
        </a:p>
        <a:p>
          <a:r>
            <a:rPr lang="zh-CN" altLang="en-US" sz="3200" b="1" dirty="0" smtClean="0"/>
            <a:t>模型算法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b="1" dirty="0" smtClean="0"/>
            <a:t>1. </a:t>
          </a:r>
          <a:r>
            <a:rPr lang="en-US" altLang="zh-CN" sz="2800" b="1" dirty="0" err="1" smtClean="0"/>
            <a:t>ContextMF</a:t>
          </a:r>
          <a:endParaRPr lang="en-US" altLang="zh-CN" sz="2800" b="1" dirty="0" smtClean="0"/>
        </a:p>
        <a:p>
          <a:r>
            <a:rPr lang="en-US" altLang="zh-CN" sz="2800" dirty="0" smtClean="0"/>
            <a:t>[CIKM’12][TKDE’14]</a:t>
          </a:r>
        </a:p>
        <a:p>
          <a:r>
            <a:rPr lang="en-US" altLang="zh-CN" sz="2800" b="1" dirty="0" smtClean="0"/>
            <a:t>2. FEMA</a:t>
          </a:r>
        </a:p>
        <a:p>
          <a:r>
            <a:rPr lang="en-US" altLang="zh-CN" sz="2800" dirty="0" smtClean="0"/>
            <a:t>[KDD’14]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b="1" dirty="0" smtClean="0"/>
            <a:t>3. </a:t>
          </a:r>
          <a:r>
            <a:rPr lang="en-US" altLang="zh-CN" sz="2800" b="1" dirty="0" err="1" smtClean="0"/>
            <a:t>HybridRW</a:t>
          </a:r>
          <a:endParaRPr lang="en-US" altLang="zh-CN" sz="2800" b="1" dirty="0" smtClean="0"/>
        </a:p>
        <a:p>
          <a:r>
            <a:rPr lang="en-US" altLang="zh-CN" sz="2800" dirty="0" smtClean="0"/>
            <a:t>[CIKM’12]</a:t>
          </a:r>
        </a:p>
        <a:p>
          <a:r>
            <a:rPr lang="en-US" altLang="zh-CN" sz="2800" b="1" dirty="0" smtClean="0"/>
            <a:t>4. </a:t>
          </a:r>
          <a:r>
            <a:rPr lang="en-US" altLang="zh-CN" sz="2800" b="1" dirty="0" err="1" smtClean="0"/>
            <a:t>XPTrans</a:t>
          </a:r>
          <a:endParaRPr lang="en-US" altLang="zh-CN" sz="2800" b="1" dirty="0" smtClean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5. </a:t>
          </a:r>
          <a:r>
            <a:rPr lang="en-US" altLang="zh-CN" sz="2400" b="1" dirty="0" err="1" smtClean="0"/>
            <a:t>CatchSync</a:t>
          </a:r>
          <a:endParaRPr lang="en-US" altLang="zh-CN" sz="2400" b="1" dirty="0" smtClean="0"/>
        </a:p>
        <a:p>
          <a:r>
            <a:rPr lang="en-US" altLang="zh-CN" sz="2400" b="1" dirty="0" smtClean="0"/>
            <a:t>[KDD’14 </a:t>
          </a:r>
          <a:r>
            <a:rPr lang="en-US" altLang="zh-CN" sz="2400" b="1" baseline="30000" dirty="0" smtClean="0"/>
            <a:t>best finalist</a:t>
          </a:r>
          <a:r>
            <a:rPr lang="en-US" altLang="zh-CN" sz="2400" b="1" dirty="0" smtClean="0"/>
            <a:t>]</a:t>
          </a:r>
        </a:p>
        <a:p>
          <a:r>
            <a:rPr lang="en-US" altLang="zh-CN" sz="2400" dirty="0" smtClean="0"/>
            <a:t>[TKDD’15]</a:t>
          </a:r>
        </a:p>
        <a:p>
          <a:r>
            <a:rPr lang="en-US" altLang="zh-CN" sz="2400" b="1" dirty="0" smtClean="0"/>
            <a:t>6. </a:t>
          </a:r>
          <a:r>
            <a:rPr lang="en-US" altLang="zh-CN" sz="2400" b="1" dirty="0" err="1" smtClean="0"/>
            <a:t>CrossSpot</a:t>
          </a:r>
          <a:endParaRPr lang="zh-CN" altLang="en-US" sz="2400" b="1" dirty="0" smtClean="0"/>
        </a:p>
        <a:p>
          <a:r>
            <a:rPr lang="en-US" altLang="zh-CN" sz="2400" dirty="0" smtClean="0"/>
            <a:t>[ICDM’15]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83302" custScaleY="137476" custLinFactNeighborX="5489" custLinFactNeighborY="-9241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297866" custScaleY="137476" custRadScaleRad="108396" custRadScaleInc="-28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229127" custScaleY="137476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274953" custScaleY="156230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9756FCFF-951F-4695-8DC5-03E4365061CF}" type="presOf" srcId="{6B4BACC8-8647-4072-BEE1-8A3D0F42F37B}" destId="{262AA27E-CFAB-450E-80AD-8753E7866D4D}" srcOrd="0" destOrd="0" presId="urn:microsoft.com/office/officeart/2005/8/layout/radial5"/>
    <dgm:cxn modelId="{1EE79B42-33A1-4963-8E2A-C392074764C8}" type="presOf" srcId="{0395D06D-00AF-4949-9B8C-7930D50A6EA9}" destId="{AD4C5A29-7B36-4D60-8898-F9243F9AB3AE}" srcOrd="0" destOrd="0" presId="urn:microsoft.com/office/officeart/2005/8/layout/radial5"/>
    <dgm:cxn modelId="{A3C927D0-7B89-4051-A0E5-B708EBEE30EA}" type="presOf" srcId="{F0FB9343-9BF8-4DA9-95C7-FE093B2F44FA}" destId="{389CFFCF-BFD9-4BAE-BAD6-EF2539FE7D70}" srcOrd="0" destOrd="0" presId="urn:microsoft.com/office/officeart/2005/8/layout/radial5"/>
    <dgm:cxn modelId="{C1C9263B-2F9D-4EF1-B42C-6AF68553685D}" type="presOf" srcId="{78C613F0-5E89-48B8-BEC6-033F312F9796}" destId="{A69A9DA5-5B3F-4DBB-BD99-CBA55E57011B}" srcOrd="0" destOrd="0" presId="urn:microsoft.com/office/officeart/2005/8/layout/radial5"/>
    <dgm:cxn modelId="{E9293FA7-56D6-4D32-BF21-461BDAF41743}" type="presOf" srcId="{BA15D14D-8DF9-4BC7-9A79-A28D865BDC89}" destId="{140D25D4-9DD9-4D6B-99F1-CFA6537C25C7}" srcOrd="0" destOrd="0" presId="urn:microsoft.com/office/officeart/2005/8/layout/radial5"/>
    <dgm:cxn modelId="{A4C04362-7068-492E-871E-A9614CD8CFEA}" type="presOf" srcId="{77BD9BBB-3C47-4931-9ABE-F5765206D318}" destId="{AC8B4838-843C-4891-ABD1-B890971A559C}" srcOrd="0" destOrd="0" presId="urn:microsoft.com/office/officeart/2005/8/layout/radial5"/>
    <dgm:cxn modelId="{D3AA626E-328F-42E4-9649-80D3EDB6EE54}" type="presOf" srcId="{B7A12C13-107D-4C4F-B52A-010E97973FB9}" destId="{FC771D77-C563-48F1-B9D5-251B52EC05CB}" srcOrd="0" destOrd="0" presId="urn:microsoft.com/office/officeart/2005/8/layout/radial5"/>
    <dgm:cxn modelId="{BCC1F382-79F5-4349-A555-17393D021392}" type="presOf" srcId="{B7A12C13-107D-4C4F-B52A-010E97973FB9}" destId="{D1D2D5B4-A24F-41DA-AE09-58BF0F639BB8}" srcOrd="1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4C13D90-2090-4C45-A0B4-D73E3FBDB977}" type="presOf" srcId="{867CFE4B-261F-4C8F-85C0-7BDC8F15A1EB}" destId="{AB359DD5-D629-4C4F-92D5-1CF859922F89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EECA0FDA-5BD7-4B9B-987D-225FEB4FC2A5}" type="presOf" srcId="{0395D06D-00AF-4949-9B8C-7930D50A6EA9}" destId="{907BCACC-CDBA-4EA4-962B-30CCFD1A17DF}" srcOrd="1" destOrd="0" presId="urn:microsoft.com/office/officeart/2005/8/layout/radial5"/>
    <dgm:cxn modelId="{AAA5CA9C-2F56-4727-9186-D8B878D7B1B3}" type="presOf" srcId="{77BD9BBB-3C47-4931-9ABE-F5765206D318}" destId="{F0691C15-5497-4CCE-BFD0-1B7E370386B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33B5EC97-E5E0-49BE-A11E-7F09D97856E7}" type="presParOf" srcId="{A69A9DA5-5B3F-4DBB-BD99-CBA55E57011B}" destId="{262AA27E-CFAB-450E-80AD-8753E7866D4D}" srcOrd="0" destOrd="0" presId="urn:microsoft.com/office/officeart/2005/8/layout/radial5"/>
    <dgm:cxn modelId="{A964AE31-9048-4581-9247-50915B2FE24A}" type="presParOf" srcId="{A69A9DA5-5B3F-4DBB-BD99-CBA55E57011B}" destId="{AC8B4838-843C-4891-ABD1-B890971A559C}" srcOrd="1" destOrd="0" presId="urn:microsoft.com/office/officeart/2005/8/layout/radial5"/>
    <dgm:cxn modelId="{474D452E-70BD-4BCF-9083-C1573B5959FC}" type="presParOf" srcId="{AC8B4838-843C-4891-ABD1-B890971A559C}" destId="{F0691C15-5497-4CCE-BFD0-1B7E370386BF}" srcOrd="0" destOrd="0" presId="urn:microsoft.com/office/officeart/2005/8/layout/radial5"/>
    <dgm:cxn modelId="{DBF1B320-C2AB-4948-80A2-9EACDA42A525}" type="presParOf" srcId="{A69A9DA5-5B3F-4DBB-BD99-CBA55E57011B}" destId="{140D25D4-9DD9-4D6B-99F1-CFA6537C25C7}" srcOrd="2" destOrd="0" presId="urn:microsoft.com/office/officeart/2005/8/layout/radial5"/>
    <dgm:cxn modelId="{C47EE87C-3419-42FC-A852-CB54B2CE94BA}" type="presParOf" srcId="{A69A9DA5-5B3F-4DBB-BD99-CBA55E57011B}" destId="{FC771D77-C563-48F1-B9D5-251B52EC05CB}" srcOrd="3" destOrd="0" presId="urn:microsoft.com/office/officeart/2005/8/layout/radial5"/>
    <dgm:cxn modelId="{D5D53618-3858-4D26-B0E3-347FDF43216C}" type="presParOf" srcId="{FC771D77-C563-48F1-B9D5-251B52EC05CB}" destId="{D1D2D5B4-A24F-41DA-AE09-58BF0F639BB8}" srcOrd="0" destOrd="0" presId="urn:microsoft.com/office/officeart/2005/8/layout/radial5"/>
    <dgm:cxn modelId="{66F00905-32D1-4B1C-B72F-095884637C8B}" type="presParOf" srcId="{A69A9DA5-5B3F-4DBB-BD99-CBA55E57011B}" destId="{389CFFCF-BFD9-4BAE-BAD6-EF2539FE7D70}" srcOrd="4" destOrd="0" presId="urn:microsoft.com/office/officeart/2005/8/layout/radial5"/>
    <dgm:cxn modelId="{80CFE029-966C-496D-ABF6-4B8F995CAC54}" type="presParOf" srcId="{A69A9DA5-5B3F-4DBB-BD99-CBA55E57011B}" destId="{AD4C5A29-7B36-4D60-8898-F9243F9AB3AE}" srcOrd="5" destOrd="0" presId="urn:microsoft.com/office/officeart/2005/8/layout/radial5"/>
    <dgm:cxn modelId="{47909A52-17F8-4B96-9CA8-3EEDE4BC9C03}" type="presParOf" srcId="{AD4C5A29-7B36-4D60-8898-F9243F9AB3AE}" destId="{907BCACC-CDBA-4EA4-962B-30CCFD1A17DF}" srcOrd="0" destOrd="0" presId="urn:microsoft.com/office/officeart/2005/8/layout/radial5"/>
    <dgm:cxn modelId="{17A0E72B-F604-4E22-B33E-3A00C75B46A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3096348" y="1428153"/>
          <a:ext cx="2880001" cy="215999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/>
            <a:t>复杂</a:t>
          </a:r>
          <a:r>
            <a:rPr lang="zh-CN" altLang="en-US" sz="3200" b="1" kern="1200" dirty="0" smtClean="0"/>
            <a:t>行为</a:t>
          </a:r>
          <a:endParaRPr lang="en-US" altLang="zh-CN" sz="3200" b="1" kern="1200" dirty="0" smtClean="0"/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模型算法</a:t>
          </a:r>
          <a:endParaRPr lang="zh-CN" altLang="en-US" sz="3200" b="1" kern="1200" dirty="0"/>
        </a:p>
      </dsp:txBody>
      <dsp:txXfrm>
        <a:off x="3518114" y="1744477"/>
        <a:ext cx="2036469" cy="1527345"/>
      </dsp:txXfrm>
    </dsp:sp>
    <dsp:sp modelId="{AC8B4838-843C-4891-ABD1-B890971A559C}">
      <dsp:nvSpPr>
        <dsp:cNvPr id="0" name=""/>
        <dsp:cNvSpPr/>
      </dsp:nvSpPr>
      <dsp:spPr>
        <a:xfrm rot="4804646">
          <a:off x="4283884" y="1341767"/>
          <a:ext cx="190299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4307510" y="1420489"/>
        <a:ext cx="133209" cy="320520"/>
      </dsp:txXfrm>
    </dsp:sp>
    <dsp:sp modelId="{140D25D4-9DD9-4D6B-99F1-CFA6537C25C7}">
      <dsp:nvSpPr>
        <dsp:cNvPr id="0" name=""/>
        <dsp:cNvSpPr/>
      </dsp:nvSpPr>
      <dsp:spPr>
        <a:xfrm>
          <a:off x="1882579" y="-365475"/>
          <a:ext cx="4680006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1. </a:t>
          </a:r>
          <a:r>
            <a:rPr lang="en-US" altLang="zh-CN" sz="2800" b="1" kern="1200" dirty="0" err="1" smtClean="0"/>
            <a:t>ContextMF</a:t>
          </a:r>
          <a:endParaRPr lang="en-US" altLang="zh-CN" sz="2800" b="1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[CIKM’12][TKDE’14]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2. FEMA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[KDD’14]</a:t>
          </a:r>
          <a:endParaRPr lang="zh-CN" altLang="en-US" sz="2800" kern="1200" dirty="0"/>
        </a:p>
      </dsp:txBody>
      <dsp:txXfrm>
        <a:off x="2567950" y="-49151"/>
        <a:ext cx="3309264" cy="1527345"/>
      </dsp:txXfrm>
    </dsp:sp>
    <dsp:sp modelId="{FC771D77-C563-48F1-B9D5-251B52EC05CB}">
      <dsp:nvSpPr>
        <dsp:cNvPr id="0" name=""/>
        <dsp:cNvSpPr/>
      </dsp:nvSpPr>
      <dsp:spPr>
        <a:xfrm rot="12911499">
          <a:off x="5324650" y="2870650"/>
          <a:ext cx="208984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5381616" y="2995556"/>
        <a:ext cx="146289" cy="320520"/>
      </dsp:txXfrm>
    </dsp:sp>
    <dsp:sp modelId="{389CFFCF-BFD9-4BAE-BAD6-EF2539FE7D70}">
      <dsp:nvSpPr>
        <dsp:cNvPr id="0" name=""/>
        <dsp:cNvSpPr/>
      </dsp:nvSpPr>
      <dsp:spPr>
        <a:xfrm>
          <a:off x="4629605" y="2763283"/>
          <a:ext cx="3599994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3. </a:t>
          </a:r>
          <a:r>
            <a:rPr lang="en-US" altLang="zh-CN" sz="2800" b="1" kern="1200" dirty="0" err="1" smtClean="0"/>
            <a:t>HybridRW</a:t>
          </a:r>
          <a:endParaRPr lang="en-US" altLang="zh-CN" sz="2800" b="1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[CIKM’12]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4. </a:t>
          </a:r>
          <a:r>
            <a:rPr lang="en-US" altLang="zh-CN" sz="2800" b="1" kern="1200" dirty="0" err="1" smtClean="0"/>
            <a:t>XPTrans</a:t>
          </a:r>
          <a:endParaRPr lang="en-US" altLang="zh-CN" sz="2800" b="1" kern="1200" dirty="0" smtClean="0"/>
        </a:p>
      </dsp:txBody>
      <dsp:txXfrm>
        <a:off x="5156812" y="3079607"/>
        <a:ext cx="2545580" cy="1527345"/>
      </dsp:txXfrm>
    </dsp:sp>
    <dsp:sp modelId="{AD4C5A29-7B36-4D60-8898-F9243F9AB3AE}">
      <dsp:nvSpPr>
        <dsp:cNvPr id="0" name=""/>
        <dsp:cNvSpPr/>
      </dsp:nvSpPr>
      <dsp:spPr>
        <a:xfrm rot="19840256">
          <a:off x="3440360" y="2803527"/>
          <a:ext cx="18971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3444008" y="2924306"/>
        <a:ext cx="132798" cy="320520"/>
      </dsp:txXfrm>
    </dsp:sp>
    <dsp:sp modelId="{AB359DD5-D629-4C4F-92D5-1CF859922F89}">
      <dsp:nvSpPr>
        <dsp:cNvPr id="0" name=""/>
        <dsp:cNvSpPr/>
      </dsp:nvSpPr>
      <dsp:spPr>
        <a:xfrm>
          <a:off x="0" y="2615954"/>
          <a:ext cx="4320002" cy="2454652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5. </a:t>
          </a:r>
          <a:r>
            <a:rPr lang="en-US" altLang="zh-CN" sz="2400" b="1" kern="1200" dirty="0" err="1" smtClean="0"/>
            <a:t>CatchSync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[KDD’14 </a:t>
          </a:r>
          <a:r>
            <a:rPr lang="en-US" altLang="zh-CN" sz="2400" b="1" kern="1200" baseline="30000" dirty="0" smtClean="0"/>
            <a:t>best finalist</a:t>
          </a:r>
          <a:r>
            <a:rPr lang="en-US" altLang="zh-CN" sz="2400" b="1" kern="1200" dirty="0" smtClean="0"/>
            <a:t>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[TKDD’15]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6. </a:t>
          </a:r>
          <a:r>
            <a:rPr lang="en-US" altLang="zh-CN" sz="2400" b="1" kern="1200" dirty="0" err="1" smtClean="0"/>
            <a:t>CrossSpot</a:t>
          </a:r>
          <a:endParaRPr lang="zh-CN" altLang="en-US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[ICDM’15]</a:t>
          </a:r>
          <a:endParaRPr lang="zh-CN" altLang="en-US" sz="2400" kern="1200" dirty="0"/>
        </a:p>
      </dsp:txBody>
      <dsp:txXfrm>
        <a:off x="632650" y="2975429"/>
        <a:ext cx="3054702" cy="1735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B86FE-1230-422F-A9D9-32E4E74C50CE}" type="datetimeFigureOut">
              <a:rPr lang="en-US" smtClean="0"/>
              <a:t>8/30/15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A40FC-551C-40A9-9BFC-14308913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尊敬的各位老师、各位同学们，大家好，</a:t>
            </a:r>
            <a:endParaRPr lang="en-US" altLang="zh-CN" dirty="0" smtClean="0"/>
          </a:p>
          <a:p>
            <a:r>
              <a:rPr lang="zh-CN" altLang="en-US" dirty="0" smtClean="0"/>
              <a:t>我是计算机系的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级博士生 蒋朦，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我的指导老师 是杨士强教授。在此我要先感谢杨老师在我博士期间的悉心指导。</a:t>
            </a:r>
            <a:endParaRPr lang="en-US" altLang="zh-CN" dirty="0" smtClean="0"/>
          </a:p>
          <a:p>
            <a:r>
              <a:rPr lang="zh-CN" altLang="en-US" dirty="0" smtClean="0"/>
              <a:t>我的论文题目是“社交媒体 复杂行为 分析与建模”。</a:t>
            </a:r>
            <a:endParaRPr lang="en-US" altLang="zh-CN" dirty="0" smtClean="0"/>
          </a:p>
          <a:p>
            <a:r>
              <a:rPr lang="zh-CN" altLang="en-US" dirty="0" smtClean="0"/>
              <a:t>我在</a:t>
            </a:r>
            <a:r>
              <a:rPr lang="en-US" altLang="zh-CN" dirty="0" smtClean="0"/>
              <a:t>5</a:t>
            </a:r>
            <a:r>
              <a:rPr lang="zh-CN" altLang="en-US" dirty="0" smtClean="0"/>
              <a:t>年的时间里 围绕 行为分析建模 展开了一系列的研究工作。</a:t>
            </a:r>
            <a:endParaRPr lang="en-US" altLang="zh-CN" dirty="0" smtClean="0"/>
          </a:p>
          <a:p>
            <a:r>
              <a:rPr lang="zh-CN" altLang="en-US" dirty="0" smtClean="0"/>
              <a:t>下面让我们来了解一下研究背景。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00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结合行为的复杂特性，我的研究分为以下三个部分开展。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第一部分是研究 用户行为中的社交上下文和时空上下文，对 上下文关联的行为 进行分析建模，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第二部分是研究 广泛存在的跨域、跨平台的用户行为，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第三部分是研究 用户行为的真伪差异，并提出 可疑行为的检测方法和衡量指标。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首先我来介绍 上下文关联行为的分析建模。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社交媒体中最常见的行为 就是 采纳信息，例如 在微博平台上 转发微博的行为。</a:t>
            </a:r>
            <a:endParaRPr lang="en-US" altLang="zh-CN" dirty="0" smtClean="0"/>
          </a:p>
          <a:p>
            <a:r>
              <a:rPr lang="zh-CN" altLang="en-US" dirty="0" smtClean="0"/>
              <a:t>如果预测出 用户最可能转发的微博 并 置顶，就能够在信息爆炸的时代 提升用户体验。</a:t>
            </a:r>
            <a:endParaRPr lang="en-US" altLang="zh-CN" dirty="0" smtClean="0"/>
          </a:p>
          <a:p>
            <a:r>
              <a:rPr lang="zh-CN" altLang="en-US" dirty="0" smtClean="0"/>
              <a:t>预测问题可以定义为 通过学习图中</a:t>
            </a:r>
            <a:r>
              <a:rPr lang="en-US" altLang="zh-CN" dirty="0" smtClean="0"/>
              <a:t>(3) </a:t>
            </a:r>
            <a:r>
              <a:rPr lang="zh-CN" altLang="en-US" dirty="0" smtClean="0"/>
              <a:t>用户采纳微博的次数，也就是从人到微博的灰色虚线链接，预测缺失的链接。</a:t>
            </a:r>
            <a:endParaRPr lang="en-US" altLang="zh-CN" dirty="0" smtClean="0"/>
          </a:p>
          <a:p>
            <a:r>
              <a:rPr lang="zh-CN" altLang="en-US" dirty="0" smtClean="0"/>
              <a:t>但由于单一用户精力有限，行为数据会过于稀疏，导致预测不准确。</a:t>
            </a:r>
            <a:endParaRPr lang="en-US" altLang="zh-CN" dirty="0" smtClean="0"/>
          </a:p>
          <a:p>
            <a:r>
              <a:rPr lang="zh-CN" altLang="en-US" dirty="0" smtClean="0"/>
              <a:t>然而，社交媒体还有着丰富</a:t>
            </a:r>
            <a:r>
              <a:rPr lang="zh-CN" altLang="en-US" baseline="0" dirty="0" smtClean="0"/>
              <a:t>的上下文信息，包括 社交关系、用户交互、采纳信息 和 信息内容 四个部分。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传统方法会忽略 其中一部分上下文信息：内容过滤、协同过滤 无法利用 社交关系，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基于信用和影响力的方法 无法利用 微博内容。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那么我们应该如何 融合上述四方面的信息 实现社交环境下的行为建模和预测呢？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3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我们需要看看影响 转发微博行为的因素。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如图中所示，米歇尔奥巴马 关注了 奥巴马总统，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当奥巴马发布 祝福其夫人生日快乐 的消息时，奥巴马夫人 </a:t>
            </a:r>
            <a:r>
              <a:rPr lang="zh-CN" altLang="en-US" baseline="0" dirty="0" smtClean="0"/>
              <a:t>会阅读并决定是否转发。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这时她会判断 微博内容是否符合兴趣爱好，她还会判断发送者是否是亲人密友。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由此可知，兴趣爱好和社交影响力 是采纳信息行为中</a:t>
            </a:r>
            <a:r>
              <a:rPr lang="zh-CN" altLang="en-US" baseline="0" dirty="0" smtClean="0"/>
              <a:t> 重要的 </a:t>
            </a:r>
            <a:r>
              <a:rPr lang="zh-CN" altLang="en-US" dirty="0" smtClean="0"/>
              <a:t>社交上下文因素。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0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如果用 话题层面的用户微博相似度 来描述 内容符合兴趣偏好的程度，用 交互频度 来描述影响力的大小，</a:t>
            </a:r>
            <a:endParaRPr lang="en-US" altLang="zh-CN" dirty="0" smtClean="0"/>
          </a:p>
          <a:p>
            <a:r>
              <a:rPr lang="zh-CN" altLang="en-US" dirty="0" smtClean="0"/>
              <a:t>接着我在人人网和腾讯微博中 用红色表示转发微博的行为，用蓝色表示收到微博但忽略、拒绝转发的行为，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轴画出每一个转发或拒绝时的兴趣偏好大小，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轴画出社交影响力大小，图中可以看到红色普遍在右上角，</a:t>
            </a:r>
            <a:endParaRPr lang="en-US" altLang="zh-CN" dirty="0" smtClean="0"/>
          </a:p>
          <a:p>
            <a:r>
              <a:rPr lang="zh-CN" altLang="en-US" dirty="0" smtClean="0"/>
              <a:t>也就是说，只有当 兴趣爱好 和 社交影响力 都足够强的时候，用户才会采纳这一信息。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我由此提出 基于社交上下文的行为预测模型</a:t>
            </a:r>
            <a:r>
              <a:rPr lang="en-US" altLang="zh-CN" dirty="0" err="1" smtClean="0"/>
              <a:t>ContextMF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模型在右侧 学习用户和微博的特征向量</a:t>
            </a:r>
            <a:r>
              <a:rPr lang="en-US" altLang="zh-CN" dirty="0" smtClean="0"/>
              <a:t>U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</a:t>
            </a:r>
            <a:r>
              <a:rPr lang="zh-CN" altLang="en-US" dirty="0" smtClean="0"/>
              <a:t>，它们的乘积反映兴趣偏好对行为决定的作用；</a:t>
            </a:r>
            <a:endParaRPr lang="en-US" altLang="zh-CN" dirty="0" smtClean="0"/>
          </a:p>
          <a:p>
            <a:r>
              <a:rPr lang="zh-CN" altLang="en-US" dirty="0" smtClean="0"/>
              <a:t>同时在左侧 学习用户与发送者之间的影响力；</a:t>
            </a:r>
            <a:endParaRPr lang="en-US" altLang="zh-CN" dirty="0" smtClean="0"/>
          </a:p>
          <a:p>
            <a:r>
              <a:rPr lang="zh-CN" altLang="en-US" dirty="0" smtClean="0"/>
              <a:t>模型用阿达玛乘积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做“且”的运算 要求两侧都发挥作用，逼近观测矩阵。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0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我在人人网和腾讯微博上评测</a:t>
            </a:r>
            <a:r>
              <a:rPr lang="en-US" altLang="zh-CN" dirty="0" err="1" smtClean="0"/>
              <a:t>ContextMF</a:t>
            </a:r>
            <a:r>
              <a:rPr lang="en-US" altLang="zh-CN" dirty="0" smtClean="0"/>
              <a:t> </a:t>
            </a:r>
            <a:r>
              <a:rPr lang="zh-CN" altLang="en-US" dirty="0" smtClean="0"/>
              <a:t>预测采纳信息行为的效果。</a:t>
            </a:r>
            <a:endParaRPr lang="en-US" altLang="zh-CN" dirty="0" smtClean="0"/>
          </a:p>
          <a:p>
            <a:r>
              <a:rPr lang="zh-CN" altLang="en-US" dirty="0" smtClean="0"/>
              <a:t>与仅仅基于兴趣偏好的模型</a:t>
            </a:r>
            <a:r>
              <a:rPr lang="en-US" altLang="zh-CN" dirty="0" err="1" smtClean="0"/>
              <a:t>PreferenceMF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 仅仅基于影响力的模型</a:t>
            </a:r>
            <a:r>
              <a:rPr lang="en-US" altLang="zh-CN" dirty="0" err="1" smtClean="0"/>
              <a:t>InfluenceMF</a:t>
            </a:r>
            <a:r>
              <a:rPr lang="en-US" altLang="zh-CN" dirty="0" smtClean="0"/>
              <a:t> </a:t>
            </a:r>
            <a:r>
              <a:rPr lang="zh-CN" altLang="en-US" dirty="0" smtClean="0"/>
              <a:t>相比，可以发现，</a:t>
            </a:r>
            <a:endParaRPr lang="en-US" altLang="zh-CN" dirty="0" smtClean="0"/>
          </a:p>
          <a:p>
            <a:r>
              <a:rPr lang="zh-CN" altLang="en-US" dirty="0" smtClean="0"/>
              <a:t>融合两大因素的</a:t>
            </a:r>
            <a:r>
              <a:rPr lang="en-US" altLang="zh-CN" dirty="0" err="1" smtClean="0"/>
              <a:t>ContextMF</a:t>
            </a:r>
            <a:r>
              <a:rPr lang="zh-CN" altLang="en-US" dirty="0" smtClean="0"/>
              <a:t>能够分别降低</a:t>
            </a:r>
            <a:r>
              <a:rPr lang="en-US" altLang="zh-CN" dirty="0" smtClean="0"/>
              <a:t>19%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24%</a:t>
            </a:r>
            <a:r>
              <a:rPr lang="zh-CN" altLang="en-US" dirty="0" smtClean="0"/>
              <a:t>的错误率。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 smtClean="0"/>
              <a:t>对这一部分工作做个小结。首先分析了</a:t>
            </a:r>
            <a:r>
              <a:rPr lang="zh-CN" altLang="en-US" sz="1200" dirty="0" smtClean="0"/>
              <a:t>用户采纳信息行为的社交上下文 关联特性，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接着提出 基于社交上下文的行为预测模型</a:t>
            </a:r>
            <a:r>
              <a:rPr lang="en-US" altLang="zh-CN" sz="1200" dirty="0" err="1" smtClean="0"/>
              <a:t>ContextMF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并在真实社交媒体中提升用户行为预测效果。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论文发表在</a:t>
            </a:r>
            <a:r>
              <a:rPr lang="en-US" altLang="zh-CN" sz="1200" dirty="0" smtClean="0"/>
              <a:t>2012</a:t>
            </a:r>
            <a:r>
              <a:rPr lang="zh-CN" altLang="en-US" sz="1200" dirty="0" smtClean="0"/>
              <a:t>年的信息和知识管理会议</a:t>
            </a:r>
            <a:r>
              <a:rPr lang="en-US" altLang="zh-CN" sz="1200" dirty="0" smtClean="0"/>
              <a:t>CIKM</a:t>
            </a:r>
            <a:r>
              <a:rPr lang="zh-CN" altLang="en-US" sz="1200" dirty="0" smtClean="0"/>
              <a:t>上，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并在提升算法可扩展性 后 发表在</a:t>
            </a:r>
            <a:r>
              <a:rPr lang="en-US" altLang="zh-CN" sz="1200" baseline="0" dirty="0" smtClean="0"/>
              <a:t>IEEE TKDE</a:t>
            </a:r>
            <a:r>
              <a:rPr lang="zh-CN" altLang="en-US" sz="1200" baseline="0" dirty="0" smtClean="0"/>
              <a:t>的</a:t>
            </a:r>
            <a:r>
              <a:rPr lang="en-US" altLang="zh-CN" sz="1200" baseline="0" dirty="0" smtClean="0"/>
              <a:t>Transaction</a:t>
            </a:r>
            <a:r>
              <a:rPr lang="zh-CN" altLang="en-US" sz="1200" baseline="0" dirty="0" smtClean="0"/>
              <a:t>上。这一工作的引用次数达到了</a:t>
            </a:r>
            <a:r>
              <a:rPr lang="en-US" altLang="zh-CN" sz="1200" baseline="0" smtClean="0"/>
              <a:t>74</a:t>
            </a:r>
            <a:r>
              <a:rPr lang="zh-CN" altLang="en-US" sz="1200" baseline="0" smtClean="0"/>
              <a:t>次</a:t>
            </a:r>
            <a:r>
              <a:rPr lang="zh-CN" altLang="en-US" sz="1200" baseline="0" dirty="0" smtClean="0"/>
              <a:t>，有一定影响力。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4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转发微博的行为呢 有社交上下文特性，而更多常见的行为，比如发布消息的行为，是会受到 时空 上下文 影响的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/>
            </a:r>
            <a:br>
              <a:rPr lang="en-US" altLang="zh-CN" baseline="0" dirty="0" smtClean="0"/>
            </a:br>
            <a:r>
              <a:rPr lang="zh-CN" altLang="en-US" baseline="0" dirty="0" smtClean="0"/>
              <a:t>也就是说，用户行为会随着环境和时间的变化而发生变化。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比如奥巴马所发布的生日祝福，传统行为建模 只把这看做 奥巴马的用户节点 与 “生日快乐”这一文本内容 的一次连接，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但这一行为远不止两维，而是有多面的。它与发布者有关，与地点在白宫有关，与和奥巴马夫人在一起有关。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另外，发布消息的行为 还是动态的，当日期 从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月</a:t>
            </a:r>
            <a:r>
              <a:rPr lang="en-US" altLang="zh-CN" baseline="0" dirty="0" smtClean="0"/>
              <a:t>18</a:t>
            </a:r>
            <a:r>
              <a:rPr lang="zh-CN" altLang="en-US" baseline="0" dirty="0" smtClean="0"/>
              <a:t>日 来到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月</a:t>
            </a:r>
            <a:r>
              <a:rPr lang="en-US" altLang="zh-CN" baseline="0" dirty="0" smtClean="0"/>
              <a:t>17</a:t>
            </a:r>
            <a:r>
              <a:rPr lang="zh-CN" altLang="en-US" baseline="0" dirty="0" smtClean="0"/>
              <a:t>日的圣帕特里克节，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奥巴马发布的消息 就会变成 在爱尔兰人的酒吧 庆祝 爱尔兰人的节日。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所以，要全面认知用户行为 必须抓住时空上下文。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由此可知，空间会给用户行为带来多面性，时间会带来动态性。</a:t>
            </a:r>
            <a:endParaRPr lang="en-US" altLang="zh-CN" dirty="0" smtClean="0"/>
          </a:p>
          <a:p>
            <a:r>
              <a:rPr lang="zh-CN" altLang="en-US" dirty="0" smtClean="0"/>
              <a:t>针对多面性行为做建模时，矩阵就不够用了，有一种表达能力更强但更复杂的数学模型是张量，</a:t>
            </a:r>
            <a:endParaRPr lang="en-US" altLang="zh-CN" dirty="0" smtClean="0"/>
          </a:p>
          <a:p>
            <a:r>
              <a:rPr lang="zh-CN" altLang="en-US" dirty="0" smtClean="0"/>
              <a:t>张量是如右上图所示的高维结构，比如发布消息的行为，可以用发布者</a:t>
            </a:r>
            <a:r>
              <a:rPr lang="en-US" altLang="zh-CN" dirty="0" smtClean="0"/>
              <a:t>-</a:t>
            </a:r>
            <a:r>
              <a:rPr lang="zh-CN" altLang="en-US" dirty="0" smtClean="0"/>
              <a:t>地点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文本的三维张量表示，还可以丰富到</a:t>
            </a:r>
            <a:r>
              <a:rPr lang="en-US" altLang="zh-CN" dirty="0" smtClean="0"/>
              <a:t>N</a:t>
            </a:r>
            <a:r>
              <a:rPr lang="zh-CN" altLang="en-US" dirty="0" smtClean="0"/>
              <a:t>维。</a:t>
            </a:r>
            <a:endParaRPr lang="en-US" altLang="zh-CN" dirty="0" smtClean="0"/>
          </a:p>
          <a:p>
            <a:r>
              <a:rPr lang="zh-CN" altLang="en-US" dirty="0" smtClean="0"/>
              <a:t>动态性 则要求我们使用 张量序列，而非单一张量。</a:t>
            </a:r>
            <a:endParaRPr lang="en-US" altLang="zh-CN" dirty="0" smtClean="0"/>
          </a:p>
          <a:p>
            <a:r>
              <a:rPr lang="zh-CN" altLang="en-US" dirty="0" smtClean="0"/>
              <a:t>解决问题的思路 就是用张量序列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为 多面动态行为 建模，</a:t>
            </a:r>
            <a:endParaRPr lang="en-US" altLang="zh-CN" dirty="0" smtClean="0"/>
          </a:p>
          <a:p>
            <a:r>
              <a:rPr lang="zh-CN" altLang="en-US" dirty="0" smtClean="0"/>
              <a:t>并通过 张量分解 发现行为模式，用缺失值填充 来预测行为。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几百年来，人们通过寄信、打电话 沟通彼此，通过读书看报 了解信息，这些行为都无法被记录下来。</a:t>
            </a:r>
            <a:endParaRPr lang="en-US" altLang="zh-CN" dirty="0" smtClean="0"/>
          </a:p>
          <a:p>
            <a:r>
              <a:rPr lang="zh-CN" altLang="en-US" dirty="0" smtClean="0"/>
              <a:t>近些年，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等社交媒体 能够记录下上亿用户 每时每刻的行为，使得 科学地 研究用户行为 成为可能。</a:t>
            </a:r>
            <a:endParaRPr lang="en-US" altLang="zh-CN" dirty="0" smtClean="0"/>
          </a:p>
          <a:p>
            <a:r>
              <a:rPr lang="zh-CN" altLang="en-US" dirty="0" smtClean="0"/>
              <a:t>传统的社交网络分析 主要研究用户与用户之间的关系，</a:t>
            </a:r>
            <a:endParaRPr lang="en-US" altLang="zh-CN" dirty="0" smtClean="0"/>
          </a:p>
          <a:p>
            <a:r>
              <a:rPr lang="zh-CN" altLang="en-US" dirty="0" smtClean="0"/>
              <a:t>而社交媒体的用户行为 还包括用户与海量信息之间的交互，更为丰富。</a:t>
            </a:r>
            <a:endParaRPr lang="en-US" altLang="zh-CN" dirty="0" smtClean="0"/>
          </a:p>
          <a:p>
            <a:r>
              <a:rPr lang="zh-CN" altLang="en-US" dirty="0" smtClean="0"/>
              <a:t>正是丰富的信息内容和社交环境 把用户牢牢地 黏在社交媒体服务中。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1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使用张量序列并不容易，我们需要面对两个技术难点，一是高维度带来的高稀疏度问题。</a:t>
            </a:r>
            <a:endParaRPr lang="en-US" altLang="zh-CN" dirty="0" smtClean="0"/>
          </a:p>
          <a:p>
            <a:r>
              <a:rPr lang="zh-CN" altLang="en-US" dirty="0" smtClean="0"/>
              <a:t>我所想到的解决方案 是用富足的辅助知识 作为约束，增加信息密度。</a:t>
            </a:r>
            <a:endParaRPr lang="en-US" altLang="zh-CN" dirty="0" smtClean="0"/>
          </a:p>
          <a:p>
            <a:r>
              <a:rPr lang="zh-CN" altLang="en-US" dirty="0" smtClean="0"/>
              <a:t>比如，如果我们知道奥巴马和奥巴马夫人的社交关系，</a:t>
            </a:r>
            <a:endParaRPr lang="en-US" altLang="zh-CN" dirty="0" smtClean="0"/>
          </a:p>
          <a:p>
            <a:r>
              <a:rPr lang="zh-CN" altLang="en-US" dirty="0" smtClean="0"/>
              <a:t>能有助于预测 奥巴马会发一个 和奥巴马夫人在一起 的微博。</a:t>
            </a:r>
            <a:endParaRPr lang="en-US" altLang="zh-CN" dirty="0" smtClean="0"/>
          </a:p>
          <a:p>
            <a:r>
              <a:rPr lang="zh-CN" altLang="en-US" dirty="0" smtClean="0"/>
              <a:t>另一方面是高复杂性。更新张量数据并每一次对所有数据重新分解，是非常耗时的。</a:t>
            </a:r>
            <a:endParaRPr lang="en-US" altLang="zh-CN" dirty="0" smtClean="0"/>
          </a:p>
          <a:p>
            <a:r>
              <a:rPr lang="zh-CN" altLang="en-US" dirty="0" smtClean="0"/>
              <a:t>我所提出的技术方案是，用增量数据去更新已经分解成的聚类矩阵以节省时间。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由此，我给出</a:t>
            </a:r>
            <a:r>
              <a:rPr lang="zh-CN" altLang="en-US" sz="1200" b="0" dirty="0" smtClean="0"/>
              <a:t>基于张量摄动理论的多面进化分析方法</a:t>
            </a:r>
            <a:r>
              <a:rPr lang="en-US" altLang="zh-CN" b="0" dirty="0" smtClean="0"/>
              <a:t>FEMA</a:t>
            </a:r>
            <a:r>
              <a:rPr lang="zh-CN" altLang="en-US" b="0" dirty="0" smtClean="0"/>
              <a:t>，</a:t>
            </a:r>
            <a:endParaRPr lang="en-US" altLang="zh-CN" b="0" dirty="0" smtClean="0"/>
          </a:p>
          <a:p>
            <a:r>
              <a:rPr lang="zh-CN" altLang="en-US" b="0" dirty="0" smtClean="0"/>
              <a:t>最大的优势是 当模型得到新增数据，过去的做法是更新矩阵化后的张量，并缓慢地重新分解。</a:t>
            </a:r>
            <a:endParaRPr lang="en-US" altLang="zh-CN" b="0" dirty="0" smtClean="0"/>
          </a:p>
          <a:p>
            <a:r>
              <a:rPr lang="zh-CN" altLang="en-US" dirty="0" smtClean="0"/>
              <a:t>而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充分利用已经得到的核心张量和聚类矩阵，用新增数据更新它们，</a:t>
            </a:r>
            <a:endParaRPr lang="en-US" altLang="zh-CN" dirty="0" smtClean="0"/>
          </a:p>
          <a:p>
            <a:r>
              <a:rPr lang="zh-CN" altLang="en-US" dirty="0" smtClean="0"/>
              <a:t>这让时间复杂度 在三维数据下 从立方级降到平方级，大大提升效率。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95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9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90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我在微软学术搜索和腾讯微博两个数据集上做实验，可以看到</a:t>
            </a:r>
            <a:r>
              <a:rPr lang="en-US" altLang="zh-CN" dirty="0" smtClean="0"/>
              <a:t>FEMA </a:t>
            </a:r>
            <a:r>
              <a:rPr lang="zh-CN" altLang="en-US" dirty="0" smtClean="0"/>
              <a:t>比起不利用第三维度信息、以及不利用辅助信息做约束的算法，错误率最小。</a:t>
            </a:r>
            <a:endParaRPr lang="en-US" altLang="zh-CN" dirty="0" smtClean="0"/>
          </a:p>
          <a:p>
            <a:r>
              <a:rPr lang="zh-CN" altLang="en-US" baseline="0" dirty="0" smtClean="0"/>
              <a:t>准确率召回率曲线中</a:t>
            </a:r>
            <a:r>
              <a:rPr lang="en-US" altLang="zh-CN" baseline="0" dirty="0" smtClean="0"/>
              <a:t>FEMA</a:t>
            </a:r>
            <a:r>
              <a:rPr lang="zh-CN" altLang="en-US" baseline="0" dirty="0" smtClean="0"/>
              <a:t>是红色三角形，也领先其他算法。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5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我还比较了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与非进化分析方法 的运算时间和精度损失，</a:t>
            </a:r>
            <a:endParaRPr lang="en-US" altLang="zh-CN" dirty="0" smtClean="0"/>
          </a:p>
          <a:p>
            <a:r>
              <a:rPr lang="zh-CN" altLang="en-US" dirty="0" smtClean="0"/>
              <a:t>可以看到比起 蓝色的 重新分解张量的方法 来说，红色的</a:t>
            </a:r>
            <a:r>
              <a:rPr lang="en-US" altLang="zh-CN" dirty="0" smtClean="0"/>
              <a:t>FEMA </a:t>
            </a:r>
            <a:r>
              <a:rPr lang="zh-CN" altLang="en-US" dirty="0" smtClean="0"/>
              <a:t>在下图所示、损失很小的情况下，如上图、运行时间增长慢、效率高。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下面做个小结。这一工作考虑用户行为的时空上下文，分析多面性和动态性的本质规律，并用张量序列进行建模，</a:t>
            </a:r>
            <a:endParaRPr lang="en-US" altLang="zh-CN" dirty="0" smtClean="0"/>
          </a:p>
          <a:p>
            <a:r>
              <a:rPr lang="zh-CN" altLang="en-US" dirty="0" smtClean="0"/>
              <a:t>提出基于张量摄动理论的多面进化分析方法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这一方法在两个真实数据集上都能提升预测效果和运算效率。论文发表在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年的数据挖掘顶级会议</a:t>
            </a:r>
            <a:r>
              <a:rPr lang="en-US" altLang="zh-CN" dirty="0" smtClean="0"/>
              <a:t>KDD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第二部分是关于跨域、跨平台行为 的 分析与建模。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社交媒体比如腾讯微博，存在发布微博、社交标签、分享视频、加入群组等多个信息域，来满足用户多种多样的需求，这就是行为的跨域性。</a:t>
            </a:r>
            <a:endParaRPr lang="en-US" altLang="zh-CN" dirty="0" smtClean="0"/>
          </a:p>
          <a:p>
            <a:r>
              <a:rPr lang="zh-CN" altLang="en-US" dirty="0" smtClean="0"/>
              <a:t>我想到 跨域行为建模 也许能解决 单一域行为预测 的两大问题，</a:t>
            </a:r>
            <a:endParaRPr lang="en-US" altLang="zh-CN" dirty="0" smtClean="0"/>
          </a:p>
          <a:p>
            <a:r>
              <a:rPr lang="zh-CN" altLang="en-US" dirty="0" smtClean="0"/>
              <a:t>第一个问题是 用户精力有限，单一域中行为数据很稀疏，表中可以看到，微博域的采纳行为密度 只有万分之二。</a:t>
            </a:r>
            <a:endParaRPr lang="en-US" altLang="zh-CN" dirty="0" smtClean="0"/>
          </a:p>
          <a:p>
            <a:r>
              <a:rPr lang="zh-CN" altLang="en-US" dirty="0" smtClean="0"/>
              <a:t>更严峻的是冷启动问题，也就是在这样高稀疏度下，会存在一部分用户是新用户，还没有发过微博，也就很难预测这些冷启动用户 即将发生的行为。</a:t>
            </a:r>
            <a:endParaRPr lang="en-US" altLang="zh-CN" dirty="0" smtClean="0"/>
          </a:p>
          <a:p>
            <a:r>
              <a:rPr lang="zh-CN" altLang="en-US" dirty="0" smtClean="0"/>
              <a:t>然而，在社交标签域中，用户能选取“</a:t>
            </a:r>
            <a:r>
              <a:rPr lang="en-US" altLang="zh-CN" dirty="0" smtClean="0"/>
              <a:t>80</a:t>
            </a:r>
            <a:r>
              <a:rPr lang="zh-CN" altLang="en-US" dirty="0" smtClean="0"/>
              <a:t>后”、“安卓粉”这样的标签 放在个人主页，标签域的密度接近</a:t>
            </a:r>
            <a:r>
              <a:rPr lang="en-US" altLang="zh-CN" dirty="0" smtClean="0"/>
              <a:t>6%</a:t>
            </a:r>
            <a:r>
              <a:rPr lang="zh-CN" altLang="en-US" dirty="0" smtClean="0"/>
              <a:t>，是微博域的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倍。</a:t>
            </a:r>
            <a:endParaRPr lang="en-US" altLang="zh-CN" dirty="0" smtClean="0"/>
          </a:p>
          <a:p>
            <a:r>
              <a:rPr lang="zh-CN" altLang="en-US" dirty="0" smtClean="0"/>
              <a:t>用户行为在某些域中相对密集，这会对稀疏域的预测带来帮助，所以说，跨域行为建模 势在必行。</a:t>
            </a:r>
            <a:endParaRPr lang="en-US" altLang="zh-CN" dirty="0" smtClean="0"/>
          </a:p>
          <a:p>
            <a:r>
              <a:rPr lang="zh-CN" altLang="en-US" dirty="0" smtClean="0"/>
              <a:t>第二个难点是多域社交媒体的多元异构性，微博域中可能是</a:t>
            </a:r>
            <a:r>
              <a:rPr lang="en-US" altLang="zh-CN" dirty="0" smtClean="0"/>
              <a:t>+1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-1</a:t>
            </a:r>
            <a:r>
              <a:rPr lang="zh-CN" altLang="en-US" dirty="0" smtClean="0"/>
              <a:t>值的采纳和拒绝行为，标签域中是用</a:t>
            </a:r>
            <a:r>
              <a:rPr lang="en-US" altLang="zh-CN" dirty="0" smtClean="0"/>
              <a:t>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</a:t>
            </a:r>
            <a:r>
              <a:rPr lang="zh-CN" altLang="en-US" dirty="0" smtClean="0"/>
              <a:t>表示的用户是否有这个标签，</a:t>
            </a:r>
            <a:endParaRPr lang="en-US" altLang="zh-CN" dirty="0" smtClean="0"/>
          </a:p>
          <a:p>
            <a:r>
              <a:rPr lang="zh-CN" altLang="en-US" dirty="0" smtClean="0"/>
              <a:t>微博和标签在本质内容上并没有任何关联，跨域学习需要纽带。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3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 多信息域不相关联 的难点，我想到，本质上 是用户行为 把各个域在社交媒体中联系起来，是社交关系 让这些信息展现和传播。所以 社交域 是联系各个域的纽带。</a:t>
            </a:r>
            <a:endParaRPr lang="en-US" altLang="zh-CN" dirty="0" smtClean="0"/>
          </a:p>
          <a:p>
            <a:r>
              <a:rPr lang="zh-CN" altLang="en-US" dirty="0" smtClean="0"/>
              <a:t>我提出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以社交域为中心，用星状图重构社交媒体，来连接多个信息域。</a:t>
            </a:r>
            <a:endParaRPr lang="en-US" altLang="zh-CN" dirty="0" smtClean="0"/>
          </a:p>
          <a:p>
            <a:r>
              <a:rPr lang="zh-CN" altLang="en-US" dirty="0" smtClean="0"/>
              <a:t>这样解决 单一域 稀疏度高 的问题时，可以从辅助域 迁移知识 优化社交域的学习，精确地刻画人与人之间的关系强度，</a:t>
            </a:r>
            <a:endParaRPr lang="en-US" altLang="zh-CN" dirty="0" smtClean="0"/>
          </a:p>
          <a:p>
            <a:r>
              <a:rPr lang="zh-CN" altLang="en-US" dirty="0" smtClean="0"/>
              <a:t>让稀疏单一域 刻画不了的社交关系强度 被挖掘出来，从而提升目标域的预测。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社交媒体中存在很多种的用户行为，和一系列基于用户行为的应用系统。</a:t>
            </a:r>
            <a:endParaRPr lang="en-US" altLang="zh-CN" dirty="0" smtClean="0"/>
          </a:p>
          <a:p>
            <a:r>
              <a:rPr lang="zh-CN" altLang="en-US" dirty="0" smtClean="0"/>
              <a:t>这里列举出三个例子。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的“新鲜事排序”系统 分析用户发布、转发文字和图片的行为</a:t>
            </a:r>
            <a:r>
              <a:rPr lang="zh-CN" altLang="en-US" baseline="0" dirty="0" smtClean="0"/>
              <a:t> 提升用户获取信息的体验。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豆瓣的推荐系统 分析用户对书籍、电影、音乐评分的行为 让用户看到他们最想看的内容。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的反欺诈系统 通过分析可疑用户的行为模式 封禁 购买僵尸粉、操纵信息的账号，保障服务的安全可靠。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这些研究用户行为的应用系统 已经创造了亿万美元的市场价值，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8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由此我提出在星状图上的混合随机漫步算法</a:t>
            </a:r>
            <a:r>
              <a:rPr lang="en-US" altLang="zh-CN" dirty="0" smtClean="0"/>
              <a:t>Hybrid Random Walk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算法中实现链接权重更新的两种基本操作 来完善星状图中的每一个链接 直到收敛，</a:t>
            </a:r>
            <a:endParaRPr lang="en-US" altLang="zh-CN" dirty="0" smtClean="0"/>
          </a:p>
          <a:p>
            <a:r>
              <a:rPr lang="zh-CN" altLang="en-US" dirty="0" smtClean="0"/>
              <a:t>一是跨域链接更新，也就是更新采纳或者拒绝行为的概率，</a:t>
            </a:r>
            <a:endParaRPr lang="en-US" altLang="zh-CN" dirty="0" smtClean="0"/>
          </a:p>
          <a:p>
            <a:r>
              <a:rPr lang="zh-CN" altLang="en-US" dirty="0" smtClean="0"/>
              <a:t>二是域内链接更新，也就是更新人与人之间的关系强度，两个步骤的公式如右所示。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1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我在博士论文中 给出了</a:t>
            </a:r>
            <a:r>
              <a:rPr lang="en-US" altLang="zh-CN" dirty="0" err="1" smtClean="0"/>
              <a:t>HybridRW</a:t>
            </a:r>
            <a:r>
              <a:rPr lang="en-US" altLang="zh-CN" dirty="0" smtClean="0"/>
              <a:t> </a:t>
            </a:r>
            <a:r>
              <a:rPr lang="zh-CN" altLang="en-US" dirty="0" smtClean="0"/>
              <a:t>提升微博域行为预测准确度的效果。这里介绍一下对于冷启动用户的行为预测效果。</a:t>
            </a:r>
            <a:endParaRPr lang="en-US" altLang="zh-CN" dirty="0" smtClean="0"/>
          </a:p>
          <a:p>
            <a:r>
              <a:rPr lang="zh-CN" altLang="en-US" dirty="0" smtClean="0"/>
              <a:t>图中纵轴是预测的错误率，越小越好，横轴是使用多少比例的微博信息做训练。</a:t>
            </a:r>
            <a:endParaRPr lang="en-US" altLang="zh-CN" dirty="0" smtClean="0"/>
          </a:p>
          <a:p>
            <a:r>
              <a:rPr lang="zh-CN" altLang="en-US" dirty="0" smtClean="0"/>
              <a:t>红色的线是使用标签域的</a:t>
            </a:r>
            <a:r>
              <a:rPr lang="en-US" altLang="zh-CN" dirty="0" err="1" smtClean="0"/>
              <a:t>HybridRW</a:t>
            </a:r>
            <a:r>
              <a:rPr lang="zh-CN" altLang="en-US" dirty="0" smtClean="0"/>
              <a:t>，蓝色的线是不用标签信息的方法。</a:t>
            </a:r>
            <a:endParaRPr lang="en-US" altLang="zh-CN" dirty="0" smtClean="0"/>
          </a:p>
          <a:p>
            <a:r>
              <a:rPr lang="zh-CN" altLang="en-US" dirty="0" smtClean="0"/>
              <a:t>可以看到红色总在蓝色下面，也就是说，迁移学习能够提升预测效果。</a:t>
            </a:r>
            <a:endParaRPr lang="en-US" altLang="zh-CN" dirty="0" smtClean="0"/>
          </a:p>
          <a:p>
            <a:r>
              <a:rPr lang="zh-CN" altLang="en-US" dirty="0" smtClean="0"/>
              <a:t>使用标签信息后，训练</a:t>
            </a:r>
            <a:r>
              <a:rPr lang="en-US" altLang="zh-CN" dirty="0" smtClean="0"/>
              <a:t>18%</a:t>
            </a:r>
            <a:r>
              <a:rPr lang="zh-CN" altLang="en-US" dirty="0" smtClean="0"/>
              <a:t>的微博 就能达到 不使用标签时 训练</a:t>
            </a:r>
            <a:r>
              <a:rPr lang="en-US" altLang="zh-CN" dirty="0" smtClean="0"/>
              <a:t>60%</a:t>
            </a:r>
            <a:r>
              <a:rPr lang="zh-CN" altLang="en-US" dirty="0" smtClean="0"/>
              <a:t>微博 的效果；</a:t>
            </a:r>
            <a:endParaRPr lang="en-US" altLang="zh-CN" dirty="0" smtClean="0"/>
          </a:p>
          <a:p>
            <a:r>
              <a:rPr lang="zh-CN" altLang="en-US" dirty="0" smtClean="0"/>
              <a:t>另外，使用标签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但完全不用微博 时，能达到 不使用标签下 训练</a:t>
            </a:r>
            <a:r>
              <a:rPr lang="en-US" altLang="zh-CN" dirty="0" smtClean="0"/>
              <a:t>35%</a:t>
            </a:r>
            <a:r>
              <a:rPr lang="zh-CN" altLang="en-US" dirty="0" smtClean="0"/>
              <a:t>微博 的效果。</a:t>
            </a:r>
            <a:endParaRPr lang="en-US" altLang="zh-CN" dirty="0" smtClean="0"/>
          </a:p>
          <a:p>
            <a:r>
              <a:rPr lang="zh-CN" altLang="en-US" dirty="0" smtClean="0"/>
              <a:t>可见，迁移学习能够节省超过</a:t>
            </a:r>
            <a:r>
              <a:rPr lang="en-US" altLang="zh-CN" dirty="0" smtClean="0"/>
              <a:t>60%</a:t>
            </a:r>
            <a:r>
              <a:rPr lang="zh-CN" altLang="en-US" dirty="0" smtClean="0"/>
              <a:t>的微博训练数据。</a:t>
            </a:r>
            <a:endParaRPr lang="en-US" altLang="zh-CN" dirty="0" smtClean="0"/>
          </a:p>
          <a:p>
            <a:r>
              <a:rPr lang="zh-CN" altLang="en-US" dirty="0" smtClean="0"/>
              <a:t>换言之，对于一个新用户，如果我有他的社交标签，我只需要</a:t>
            </a:r>
            <a:r>
              <a:rPr lang="en-US" altLang="zh-CN" dirty="0" smtClean="0"/>
              <a:t>3-4</a:t>
            </a:r>
            <a:r>
              <a:rPr lang="zh-CN" altLang="en-US" dirty="0" smtClean="0"/>
              <a:t>天的行为数据 就能达到 没有标签时</a:t>
            </a:r>
            <a:r>
              <a:rPr lang="en-US" altLang="zh-CN" dirty="0" smtClean="0"/>
              <a:t>10</a:t>
            </a:r>
            <a:r>
              <a:rPr lang="zh-CN" altLang="en-US" dirty="0" smtClean="0"/>
              <a:t>天数据 的效果。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4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小结如下。本工作提出跨域行为的建模问题，寻找到合理的解决思路，</a:t>
            </a:r>
            <a:endParaRPr lang="en-US" altLang="zh-CN" dirty="0" smtClean="0"/>
          </a:p>
          <a:p>
            <a:r>
              <a:rPr lang="zh-CN" altLang="en-US" dirty="0" smtClean="0"/>
              <a:t>就是用社交关系权重作为联系各种信息域的纽带，重构社交媒体为星状图，</a:t>
            </a:r>
            <a:endParaRPr lang="en-US" altLang="zh-CN" dirty="0" smtClean="0"/>
          </a:p>
          <a:p>
            <a:r>
              <a:rPr lang="zh-CN" altLang="en-US" dirty="0" smtClean="0"/>
              <a:t>提出了基于迁移学习思想的混合随机漫步算法</a:t>
            </a:r>
            <a:r>
              <a:rPr lang="en-US" altLang="zh-CN" dirty="0" err="1" smtClean="0"/>
              <a:t>Hybrid</a:t>
            </a:r>
            <a:r>
              <a:rPr lang="en-US" altLang="zh-CN" baseline="0" dirty="0" err="1" smtClean="0"/>
              <a:t>RW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工作中给出了 冷启动用户 行为预测的 有效解决方案。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论文发表在</a:t>
            </a:r>
            <a:r>
              <a:rPr lang="en-US" altLang="zh-CN" baseline="0" dirty="0" smtClean="0"/>
              <a:t>2012</a:t>
            </a:r>
            <a:r>
              <a:rPr lang="zh-CN" altLang="en-US" baseline="0" dirty="0" smtClean="0"/>
              <a:t>年的</a:t>
            </a:r>
            <a:r>
              <a:rPr lang="en-US" altLang="zh-CN" baseline="0" dirty="0" smtClean="0"/>
              <a:t>CIKM</a:t>
            </a:r>
            <a:r>
              <a:rPr lang="zh-CN" altLang="en-US" baseline="0" dirty="0" smtClean="0"/>
              <a:t>上，引用次数达到</a:t>
            </a:r>
            <a:r>
              <a:rPr lang="en-US" altLang="zh-CN" baseline="0" dirty="0" smtClean="0"/>
              <a:t>30</a:t>
            </a:r>
            <a:r>
              <a:rPr lang="zh-CN" altLang="en-US" baseline="0" dirty="0" smtClean="0"/>
              <a:t>次。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进一步讨论辅助域中哪些信息可被迁移学习，并做好扩充实验后，今年被</a:t>
            </a:r>
            <a:r>
              <a:rPr lang="en-US" altLang="zh-CN" baseline="0" dirty="0" smtClean="0"/>
              <a:t>IEEE TKDE</a:t>
            </a:r>
            <a:r>
              <a:rPr lang="zh-CN" altLang="en-US" baseline="0" dirty="0" smtClean="0"/>
              <a:t>录用。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6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跨域行为是在单一平台中的，而所有用户都在用 不同的平台 满足 不同需求。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这些社交平台不是独立存在的，用户能通过登录身份相互对应起来，比如豆瓣允许用户 用微博账号登录。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1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要解决目标平台的高稀疏度问题，比如预测豆瓣用户 喜欢什么电影，</a:t>
            </a:r>
            <a:endParaRPr lang="en-US" altLang="zh-CN" dirty="0" smtClean="0"/>
          </a:p>
          <a:p>
            <a:r>
              <a:rPr lang="zh-CN" altLang="en-US" dirty="0" smtClean="0"/>
              <a:t>很直接的思路 就是用辅助平台 比如新浪微博上的用户行为数据 进行迁移学习，</a:t>
            </a:r>
            <a:endParaRPr lang="en-US" altLang="zh-CN" dirty="0" smtClean="0"/>
          </a:p>
          <a:p>
            <a:r>
              <a:rPr lang="zh-CN" altLang="en-US" dirty="0" smtClean="0"/>
              <a:t>因为这两个平台都能反映用户兴趣偏好。</a:t>
            </a:r>
            <a:endParaRPr lang="en-US" altLang="zh-CN" dirty="0" smtClean="0"/>
          </a:p>
          <a:p>
            <a:r>
              <a:rPr lang="zh-CN" altLang="en-US" dirty="0" smtClean="0"/>
              <a:t>跨平台行为建模存在着 两大技术难点。首先是多元异构性，因为豆瓣是</a:t>
            </a:r>
            <a:r>
              <a:rPr lang="en-US" altLang="zh-CN" dirty="0" smtClean="0"/>
              <a:t>1-5</a:t>
            </a:r>
            <a:r>
              <a:rPr lang="zh-CN" altLang="en-US" dirty="0" smtClean="0"/>
              <a:t>的评分，微博是</a:t>
            </a:r>
            <a:r>
              <a:rPr lang="en-US" altLang="zh-CN" dirty="0" smtClean="0"/>
              <a:t>0-1</a:t>
            </a:r>
            <a:r>
              <a:rPr lang="zh-CN" altLang="en-US" dirty="0" smtClean="0"/>
              <a:t>的转发与否，两者内容本身没有关联。</a:t>
            </a:r>
            <a:endParaRPr lang="en-US" altLang="zh-CN" dirty="0" smtClean="0"/>
          </a:p>
          <a:p>
            <a:r>
              <a:rPr lang="zh-CN" altLang="en-US" dirty="0" smtClean="0"/>
              <a:t>第二个难点是不同平台上的用户表征无法对齐，因为用户在豆瓣和微博上的行为特征并不会完全吻合。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如果两个平台完全独立，也就是用户不重合、内容也不重合时，就只能假设行为模式一致，但基于此的迁移学习有很大的局限性，只能在两个性质几乎一致的电影数据集上实现。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实际情况是，我们有妥善解决这个问题的契机，因为可以通过账号绑定 知道平台间哪一部分用户是重合的。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由此，我提出了左图的模型设计，上面的部分是 目标平台豆瓣，下面的是 辅助平台新浪微博，如果知道重合用户是谁，我们可以利用行为表征 桥接这两个平台。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由于用户在两个平台的特征向量不一样，我的解决方案是 用每一对重合用户的相似性 来约束他们的表征，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也就是假设两个用户在目标平台的相似度 和 他们在辅助平台的相似度 是一致的。两个兴趣相似的人 在微博和豆瓣上的行为 应该相似。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由此我提出半监督迁移学习算法</a:t>
            </a:r>
            <a:r>
              <a:rPr lang="en-US" altLang="zh-CN" dirty="0" err="1" smtClean="0"/>
              <a:t>XPTrans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XP</a:t>
            </a:r>
            <a:r>
              <a:rPr lang="zh-CN" altLang="en-US" dirty="0" smtClean="0"/>
              <a:t>是指</a:t>
            </a:r>
            <a:r>
              <a:rPr lang="en-US" altLang="zh-CN" dirty="0" smtClean="0"/>
              <a:t>Cross-Platform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目标函数中 用行为数据 作为非监督项，用重合用户的相似度 作为监督项，共同优化用户和信息的表征。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96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我将</a:t>
            </a:r>
            <a:r>
              <a:rPr lang="en-US" altLang="zh-CN" dirty="0" err="1" smtClean="0"/>
              <a:t>XPTrans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与不做迁移学习的方法</a:t>
            </a:r>
            <a:r>
              <a:rPr lang="en-US" altLang="zh-CN" dirty="0" smtClean="0"/>
              <a:t>CMF</a:t>
            </a:r>
            <a:r>
              <a:rPr lang="zh-CN" altLang="en-US" dirty="0" smtClean="0"/>
              <a:t>，不利用重合用户的方法</a:t>
            </a:r>
            <a:r>
              <a:rPr lang="en-US" altLang="zh-CN" dirty="0" smtClean="0"/>
              <a:t>CBT</a:t>
            </a:r>
            <a:r>
              <a:rPr lang="zh-CN" altLang="en-US" dirty="0" smtClean="0"/>
              <a:t>，以及 假设重合用户在不同平台表征完全一致的方法</a:t>
            </a:r>
            <a:r>
              <a:rPr lang="en-US" altLang="zh-CN" dirty="0" err="1" smtClean="0"/>
              <a:t>XPTrans</a:t>
            </a:r>
            <a:r>
              <a:rPr lang="en-US" altLang="zh-CN" dirty="0" smtClean="0"/>
              <a:t>-Align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进行比较，</a:t>
            </a:r>
            <a:endParaRPr lang="en-US" altLang="zh-CN" baseline="0" dirty="0" smtClean="0"/>
          </a:p>
          <a:p>
            <a:r>
              <a:rPr lang="zh-CN" altLang="en-US" dirty="0" smtClean="0"/>
              <a:t>在 迁移新浪微博 到 预测豆瓣电影评分，和 迁移豆瓣书籍评分 到 预测微博用户标签 的实验中，都看到</a:t>
            </a:r>
            <a:r>
              <a:rPr lang="en-US" altLang="zh-CN" dirty="0" err="1" smtClean="0"/>
              <a:t>XPTrans</a:t>
            </a:r>
            <a:r>
              <a:rPr lang="zh-CN" altLang="en-US" dirty="0" smtClean="0"/>
              <a:t>能大大降低错误率，提升准确率，准确率最高能提升</a:t>
            </a:r>
            <a:r>
              <a:rPr lang="en-US" altLang="zh-CN" dirty="0" smtClean="0"/>
              <a:t>21%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70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工作小结如下。首先我分析了跨平台行为建模的问题，</a:t>
            </a:r>
            <a:endParaRPr lang="en-US" altLang="zh-CN" dirty="0" smtClean="0"/>
          </a:p>
          <a:p>
            <a:r>
              <a:rPr lang="zh-CN" altLang="en-US" dirty="0" smtClean="0"/>
              <a:t>提出 用重合用户的表征作为平台间纽带 的 半监督迁移学习算法</a:t>
            </a:r>
            <a:r>
              <a:rPr lang="en-US" altLang="zh-CN" dirty="0" err="1" smtClean="0"/>
              <a:t>XPTrans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en-US" altLang="zh-CN" dirty="0" err="1" smtClean="0"/>
              <a:t>XPTrans</a:t>
            </a:r>
            <a:r>
              <a:rPr lang="zh-CN" altLang="en-US" dirty="0" smtClean="0"/>
              <a:t>能够大幅度提升目标平台上行为的预测效果。论文投稿在今年的数据挖掘国际会议</a:t>
            </a:r>
            <a:r>
              <a:rPr lang="en-US" altLang="zh-CN" dirty="0" smtClean="0"/>
              <a:t>ICDM</a:t>
            </a:r>
            <a:r>
              <a:rPr lang="zh-CN" altLang="en-US" dirty="0" smtClean="0"/>
              <a:t>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39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接下来我要结合真伪性，提出 对可疑行为的检测方法 以及 衡量可疑程度的评价指标。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社交媒体行为的分析建模 不仅具有市场价值，更有深刻的研究意义。</a:t>
            </a:r>
          </a:p>
          <a:p>
            <a:r>
              <a:rPr lang="zh-CN" altLang="en-US" baseline="0" dirty="0" smtClean="0"/>
              <a:t>想要预测用户是否在社交媒体中 转发微博、评论电影 或是 操纵信息，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就要先分析这些用户行为的特性和规律，继而建立合理的模型 刻画用户行为，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这样才能够支撑实际系统的应用算法。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由此可见，行为分析与建模 是 实现应用系统的 第一步，是 社交媒体服务的 基础，是 社交媒体数据处理的 核心问题。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63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如果我之前介绍过的，有一些论坛坛主、或是政治任务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需要大量的粉丝 以彰显自己的知名度，获取他人的信任，从而攫取利益。</a:t>
            </a:r>
            <a:endParaRPr lang="en-US" altLang="zh-CN" dirty="0" smtClean="0"/>
          </a:p>
          <a:p>
            <a:r>
              <a:rPr lang="zh-CN" altLang="en-US" dirty="0" smtClean="0"/>
              <a:t>左边是 兜售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僵尸粉的公司 或是 销售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上的页面“喜欢”。</a:t>
            </a:r>
            <a:endParaRPr lang="en-US" altLang="zh-CN" dirty="0" smtClean="0"/>
          </a:p>
          <a:p>
            <a:r>
              <a:rPr lang="zh-CN" altLang="en-US" dirty="0" smtClean="0"/>
              <a:t>大约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块人民币能买到两万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粉丝，变成小名人，</a:t>
            </a:r>
            <a:endParaRPr lang="en-US" altLang="zh-CN" dirty="0" smtClean="0"/>
          </a:p>
          <a:p>
            <a:r>
              <a:rPr lang="zh-CN" altLang="en-US" dirty="0" smtClean="0"/>
              <a:t>大约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块能买到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万个“喜欢”，远超过很多明星主页。</a:t>
            </a:r>
            <a:endParaRPr lang="en-US" altLang="zh-CN" dirty="0" smtClean="0"/>
          </a:p>
          <a:p>
            <a:r>
              <a:rPr lang="zh-CN" altLang="en-US" dirty="0" smtClean="0"/>
              <a:t>僵尸粉 是指微博上的虚假粉丝账号，它们成批地关注同一批顾客，提升他们的粉丝数。这样的行为会造成 社交媒体的网络结构 被极度扭曲。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1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我画出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年的腾讯微博的出度分布。出度是说 一个用户关注了多少人。</a:t>
            </a:r>
            <a:endParaRPr lang="en-US" altLang="zh-CN" dirty="0" smtClean="0"/>
          </a:p>
          <a:p>
            <a:r>
              <a:rPr lang="zh-CN" altLang="en-US" dirty="0" smtClean="0"/>
              <a:t>如果用横轴表示出度，纵轴表示有多少用户具有这样大小的出度，并且用对数尺度画出，会看到一条直线，这就是常说的</a:t>
            </a:r>
            <a:r>
              <a:rPr lang="en-US" altLang="zh-CN" dirty="0" smtClean="0"/>
              <a:t>power-law </a:t>
            </a:r>
            <a:r>
              <a:rPr lang="zh-CN" altLang="en-US" dirty="0" smtClean="0"/>
              <a:t>幂律分布。</a:t>
            </a:r>
            <a:endParaRPr lang="en-US" altLang="zh-CN" dirty="0" smtClean="0"/>
          </a:p>
          <a:p>
            <a:r>
              <a:rPr lang="zh-CN" altLang="en-US" dirty="0" smtClean="0"/>
              <a:t>可是在两个网络中都看到了异常的尖峰。比如 在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万用户中，出度为</a:t>
            </a:r>
            <a:r>
              <a:rPr lang="en-US" altLang="zh-CN" dirty="0" smtClean="0"/>
              <a:t>20</a:t>
            </a:r>
            <a:r>
              <a:rPr lang="zh-CN" altLang="en-US" dirty="0" smtClean="0"/>
              <a:t>的人有</a:t>
            </a:r>
            <a:r>
              <a:rPr lang="en-US" altLang="zh-CN" dirty="0" smtClean="0"/>
              <a:t>317</a:t>
            </a:r>
            <a:r>
              <a:rPr lang="zh-CN" altLang="en-US" dirty="0" smtClean="0"/>
              <a:t>万，</a:t>
            </a:r>
            <a:endParaRPr lang="en-US" altLang="zh-CN" dirty="0" smtClean="0"/>
          </a:p>
          <a:p>
            <a:r>
              <a:rPr lang="zh-CN" altLang="en-US" dirty="0" smtClean="0"/>
              <a:t>而符合幂律分布时 应该只有</a:t>
            </a:r>
            <a:r>
              <a:rPr lang="en-US" altLang="zh-CN" dirty="0" smtClean="0"/>
              <a:t>41</a:t>
            </a:r>
            <a:r>
              <a:rPr lang="zh-CN" altLang="en-US" dirty="0" smtClean="0"/>
              <a:t>万。这多出的接近</a:t>
            </a:r>
            <a:r>
              <a:rPr lang="en-US" altLang="zh-CN" dirty="0" smtClean="0"/>
              <a:t>300</a:t>
            </a:r>
            <a:r>
              <a:rPr lang="zh-CN" altLang="en-US" dirty="0" smtClean="0"/>
              <a:t>万用户是谁？为什么关注数都是</a:t>
            </a:r>
            <a:r>
              <a:rPr lang="en-US" altLang="zh-CN" dirty="0" smtClean="0"/>
              <a:t>20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我的后续研究结果证明，他们就是僵尸粉，这些僵尸粉 尝试去关注一大群顾客中的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个，</a:t>
            </a:r>
            <a:endParaRPr lang="en-US" altLang="zh-CN" dirty="0" smtClean="0"/>
          </a:p>
          <a:p>
            <a:r>
              <a:rPr lang="en-US" altLang="zh-CN" dirty="0" smtClean="0"/>
              <a:t>20</a:t>
            </a:r>
            <a:r>
              <a:rPr lang="zh-CN" altLang="en-US" dirty="0" smtClean="0"/>
              <a:t>这个数字很小，能够绕开现有的检测系统。检测僵尸粉的第一个技术难点就是 攻击的规模大、出度小。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0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现有的检测系统往往是一个分类器</a:t>
            </a:r>
            <a:r>
              <a:rPr lang="zh-CN" altLang="en-US" baseline="0" dirty="0" smtClean="0"/>
              <a:t> 来</a:t>
            </a:r>
            <a:r>
              <a:rPr lang="zh-CN" altLang="en-US" dirty="0" smtClean="0"/>
              <a:t>学习用户的微博数 和 微博内容 来区分是否可疑，</a:t>
            </a:r>
            <a:endParaRPr lang="en-US" altLang="zh-CN" dirty="0" smtClean="0"/>
          </a:p>
          <a:p>
            <a:r>
              <a:rPr lang="zh-CN" altLang="en-US" dirty="0" smtClean="0"/>
              <a:t>这个方法的局限性在于，僵尸粉往往并没有内容特征。图中的僵尸粉</a:t>
            </a:r>
            <a:r>
              <a:rPr lang="en-US" altLang="zh-CN" dirty="0" smtClean="0"/>
              <a:t>Buy</a:t>
            </a:r>
            <a:r>
              <a:rPr lang="en-US" altLang="zh-CN" baseline="0" dirty="0" smtClean="0"/>
              <a:t> AB double 2</a:t>
            </a:r>
            <a:r>
              <a:rPr lang="zh-CN" altLang="en-US" dirty="0" smtClean="0"/>
              <a:t>出度小，不发布信息，如果不确信这种昵称是可疑的，就非常难找到它，</a:t>
            </a:r>
            <a:endParaRPr lang="en-US" altLang="zh-CN" dirty="0" smtClean="0"/>
          </a:p>
          <a:p>
            <a:r>
              <a:rPr lang="zh-CN" altLang="en-US" dirty="0" smtClean="0"/>
              <a:t>尤其是僵尸粉还可以聪明地选一个更像真人的名字。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4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所以我认为解决这个问题 必须从分析行为规律入手。</a:t>
            </a:r>
            <a:endParaRPr lang="en-US" altLang="zh-CN" dirty="0" smtClean="0"/>
          </a:p>
          <a:p>
            <a:r>
              <a:rPr lang="zh-CN" altLang="en-US" dirty="0" smtClean="0"/>
              <a:t>对于僵尸粉而言，他们的集体“关注”行为 是金钱利益驱动下必须发生的，</a:t>
            </a:r>
            <a:endParaRPr lang="en-US" altLang="zh-CN" dirty="0" smtClean="0"/>
          </a:p>
          <a:p>
            <a:r>
              <a:rPr lang="zh-CN" altLang="en-US" dirty="0" smtClean="0"/>
              <a:t>至于他们发布的内容，只是表象。我们应当着眼于他们的行为规律来找到他们。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78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要明确僵尸粉的行为规律，就要知道他们关注的是谁。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右图绘制了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用户的特征空间，横轴是</a:t>
            </a:r>
            <a:r>
              <a:rPr lang="en-US" altLang="zh-CN" dirty="0" smtClean="0"/>
              <a:t>HITS</a:t>
            </a:r>
            <a:r>
              <a:rPr lang="zh-CN" altLang="en-US" dirty="0" smtClean="0"/>
              <a:t>算法给出的权威度，纵轴是粉丝数，</a:t>
            </a:r>
            <a:endParaRPr lang="en-US" altLang="zh-CN" dirty="0" smtClean="0"/>
          </a:p>
          <a:p>
            <a:r>
              <a:rPr lang="zh-CN" altLang="en-US" dirty="0" smtClean="0"/>
              <a:t>那么越在右上角越是如刘翔一样的大人物，人越少，</a:t>
            </a:r>
            <a:endParaRPr lang="en-US" altLang="zh-CN" dirty="0" smtClean="0"/>
          </a:p>
          <a:p>
            <a:r>
              <a:rPr lang="zh-CN" altLang="en-US" dirty="0" smtClean="0"/>
              <a:t>越在下面，越是如我这样的小人物，人越多。</a:t>
            </a:r>
            <a:endParaRPr lang="en-US" altLang="zh-CN" dirty="0" smtClean="0"/>
          </a:p>
          <a:p>
            <a:r>
              <a:rPr lang="zh-CN" altLang="en-US" dirty="0" smtClean="0"/>
              <a:t>这里列举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的两个用户，一个是关注了</a:t>
            </a:r>
            <a:r>
              <a:rPr lang="en-US" altLang="zh-CN" dirty="0" smtClean="0"/>
              <a:t>117</a:t>
            </a:r>
            <a:r>
              <a:rPr lang="zh-CN" altLang="en-US" dirty="0" smtClean="0"/>
              <a:t>人的清华账号，另一个是关注了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个人的僵尸粉</a:t>
            </a:r>
            <a:r>
              <a:rPr lang="en-US" altLang="zh-CN" dirty="0" smtClean="0"/>
              <a:t>Buy</a:t>
            </a:r>
            <a:r>
              <a:rPr lang="en-US" altLang="zh-CN" baseline="0" dirty="0" smtClean="0"/>
              <a:t> AB double 2</a:t>
            </a:r>
            <a:r>
              <a:rPr lang="zh-CN" altLang="en-US" baseline="0" dirty="0" smtClean="0"/>
              <a:t>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可以看到正常的清华账号关注的人很分散，有知名也有不知名，我们也会这么做，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而僵尸粉所关注的人 都是有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万左右粉丝数的假名人，他们特征非常相似，数量又并不多。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由此可以总结出 僵尸粉的两个行为规律，一是同步性，也就是关注的人彼此很相似，二是异常性，关注的人在全网络中 特征不常有。</a:t>
            </a: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0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于是可以给出量化指标 来刻画同步性和异常性。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smtClean="0"/>
              <a:t>p</a:t>
            </a:r>
            <a:r>
              <a:rPr lang="zh-CN" altLang="en-US" dirty="0" smtClean="0"/>
              <a:t>表示用户的特征向量，定义同步程度 为 用户关注的人之间的特征向量相似度。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50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定义正常程度 是用户所关注的人 与 全网所有人的相似程度。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所以，同步程度高，正常程度低的，就是有同步性和异常性的用户。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利用度数、权威度等特征，可以计算一个粉丝用户的同步程度和正常程度。</a:t>
            </a:r>
            <a:endParaRPr lang="en-US" altLang="zh-CN" dirty="0" smtClean="0"/>
          </a:p>
          <a:p>
            <a:r>
              <a:rPr lang="zh-CN" altLang="en-US" dirty="0" smtClean="0"/>
              <a:t>基于拉格朗日函数</a:t>
            </a:r>
            <a:r>
              <a:rPr lang="zh-CN" altLang="en-US" baseline="0" dirty="0" smtClean="0"/>
              <a:t>，我推演出它们之间的关联关系。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对于任意分布，在横轴为正常程度、纵轴为同步程度 的图上 存在二次曲线形状的下限，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图中紫色表示人少，红色表示人多。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可以看到 红五角星的僵尸粉</a:t>
            </a:r>
            <a:r>
              <a:rPr lang="en-US" altLang="zh-CN" baseline="0" dirty="0" smtClean="0"/>
              <a:t>Buy AB double 2 </a:t>
            </a:r>
            <a:r>
              <a:rPr lang="zh-CN" altLang="en-US" baseline="0" dirty="0" smtClean="0"/>
              <a:t>的确有 高同步程度 和 低正常程度，并远离其他用户。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由此我提出快速的 基于距离的 异常检测算法</a:t>
            </a:r>
            <a:r>
              <a:rPr lang="en-US" altLang="zh-CN" baseline="0" dirty="0" err="1" smtClean="0"/>
              <a:t>CatchSync</a:t>
            </a:r>
            <a:r>
              <a:rPr lang="zh-CN" altLang="en-US" baseline="0" dirty="0" smtClean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实验中通过人工标记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得到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和腾讯微博各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个采样账号是否可疑的数据，图中给出算法的准确度。</a:t>
            </a:r>
            <a:endParaRPr lang="en-US" altLang="zh-CN" dirty="0" smtClean="0"/>
          </a:p>
          <a:p>
            <a:r>
              <a:rPr lang="en-US" altLang="zh-CN" dirty="0" smtClean="0"/>
              <a:t>2011</a:t>
            </a:r>
            <a:r>
              <a:rPr lang="zh-CN" altLang="en-US" dirty="0" smtClean="0"/>
              <a:t>年发表在</a:t>
            </a:r>
            <a:r>
              <a:rPr lang="en-US" altLang="zh-CN" dirty="0" smtClean="0"/>
              <a:t>WWW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SPOT</a:t>
            </a:r>
            <a:r>
              <a:rPr lang="zh-CN" altLang="en-US" dirty="0" smtClean="0"/>
              <a:t>方法 是根据用户发布内容 判断用户是不是可疑，</a:t>
            </a:r>
            <a:endParaRPr lang="en-US" altLang="zh-CN" dirty="0" smtClean="0"/>
          </a:p>
          <a:p>
            <a:r>
              <a:rPr lang="zh-CN" altLang="en-US" dirty="0" smtClean="0"/>
              <a:t>而本工作提出的</a:t>
            </a:r>
            <a:r>
              <a:rPr lang="en-US" altLang="zh-CN" dirty="0" err="1" smtClean="0"/>
              <a:t>CatchSync</a:t>
            </a:r>
            <a:r>
              <a:rPr lang="zh-CN" altLang="en-US" dirty="0" smtClean="0"/>
              <a:t>是从行为规律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来判断用户是不是僵尸粉。</a:t>
            </a:r>
            <a:endParaRPr lang="en-US" altLang="zh-CN" dirty="0" smtClean="0"/>
          </a:p>
          <a:p>
            <a:r>
              <a:rPr lang="zh-CN" altLang="en-US" dirty="0" smtClean="0"/>
              <a:t>可以看到这两个方法是互补的，同时举报两者发现的可疑用户，能达到更好的效果。</a:t>
            </a:r>
            <a:endParaRPr lang="en-US" altLang="zh-CN" dirty="0" smtClean="0"/>
          </a:p>
          <a:p>
            <a:r>
              <a:rPr lang="zh-CN" altLang="en-US" dirty="0" smtClean="0"/>
              <a:t>因此说，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上的反欺诈系统 可以在采用基于内容方法的同时，使用本工作的基于行为特征的方法</a:t>
            </a:r>
            <a:r>
              <a:rPr lang="en-US" altLang="zh-CN" dirty="0" err="1" smtClean="0"/>
              <a:t>CatchSync</a:t>
            </a:r>
            <a:r>
              <a:rPr lang="en-US" altLang="zh-CN" dirty="0" smtClean="0"/>
              <a:t> </a:t>
            </a:r>
            <a:r>
              <a:rPr lang="zh-CN" altLang="en-US" dirty="0" smtClean="0"/>
              <a:t>来保障用户体验。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最有意思的结果是</a:t>
            </a:r>
            <a:r>
              <a:rPr lang="zh-CN" altLang="en-US" baseline="0" dirty="0" smtClean="0"/>
              <a:t>，如果移除了</a:t>
            </a:r>
            <a:r>
              <a:rPr lang="en-US" altLang="zh-CN" baseline="0" dirty="0" err="1" smtClean="0"/>
              <a:t>CatchSync</a:t>
            </a: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中所检测到的可疑用户，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能看到出度分布被还原成红色的直线，重新符合了幂律分布，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而这近</a:t>
            </a:r>
            <a:r>
              <a:rPr lang="en-US" altLang="zh-CN" baseline="0" dirty="0" smtClean="0"/>
              <a:t>300</a:t>
            </a:r>
            <a:r>
              <a:rPr lang="zh-CN" altLang="en-US" baseline="0" dirty="0" smtClean="0"/>
              <a:t>万人，是从</a:t>
            </a:r>
            <a:r>
              <a:rPr lang="en-US" altLang="zh-CN" baseline="0" dirty="0" smtClean="0"/>
              <a:t>1500</a:t>
            </a:r>
            <a:r>
              <a:rPr lang="zh-CN" altLang="en-US" baseline="0" dirty="0" smtClean="0"/>
              <a:t>个看似知名但实则不如奥巴马和</a:t>
            </a:r>
            <a:r>
              <a:rPr lang="en-US" altLang="zh-CN" baseline="0" dirty="0" smtClean="0"/>
              <a:t>Lady Gaga</a:t>
            </a:r>
            <a:r>
              <a:rPr lang="zh-CN" altLang="en-US" baseline="0" dirty="0" smtClean="0"/>
              <a:t>那么知名的人里选择</a:t>
            </a:r>
            <a:r>
              <a:rPr lang="en-US" altLang="zh-CN" baseline="0" dirty="0" smtClean="0"/>
              <a:t>20</a:t>
            </a:r>
            <a:r>
              <a:rPr lang="zh-CN" altLang="en-US" baseline="0" dirty="0" smtClean="0"/>
              <a:t>个去关注的僵尸粉。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通过调研 行为预测和检测方面 已有的研究工作 可以发现，</a:t>
            </a:r>
            <a:endParaRPr lang="en-US" altLang="zh-CN" dirty="0" smtClean="0"/>
          </a:p>
          <a:p>
            <a:r>
              <a:rPr lang="zh-CN" altLang="en-US" dirty="0" smtClean="0"/>
              <a:t>传统的采纳信息行为预测 往往分析 信息内容、协同性等，</a:t>
            </a:r>
            <a:endParaRPr lang="en-US" altLang="zh-CN" dirty="0" smtClean="0"/>
          </a:p>
          <a:p>
            <a:r>
              <a:rPr lang="zh-CN" altLang="en-US" dirty="0" smtClean="0"/>
              <a:t>传统的可疑行为检测 则是分析 发布内容是否重复、文本中是否有超链接 等。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我的工作则是着力于分析 行为在复杂的社交环境下形成的某些复杂特性。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0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下面做一个小结。工作中分析了僵尸粉可疑行为的同步性和异常性规律，</a:t>
            </a:r>
            <a:endParaRPr lang="en-US" altLang="zh-CN" dirty="0" smtClean="0"/>
          </a:p>
          <a:p>
            <a:r>
              <a:rPr lang="zh-CN" altLang="en-US" dirty="0" smtClean="0"/>
              <a:t>给出快速的检测算法</a:t>
            </a:r>
            <a:r>
              <a:rPr lang="en-US" altLang="zh-CN" dirty="0" err="1" smtClean="0"/>
              <a:t>CatchSync</a:t>
            </a:r>
            <a:r>
              <a:rPr lang="en-US" altLang="zh-CN" dirty="0" smtClean="0"/>
              <a:t> </a:t>
            </a:r>
            <a:r>
              <a:rPr lang="zh-CN" altLang="en-US" dirty="0" smtClean="0"/>
              <a:t>能有效检测僵尸粉，还能成功还原出 顺滑的、符合幂律的出度分布。</a:t>
            </a:r>
            <a:endParaRPr lang="en-US" altLang="zh-CN" dirty="0" smtClean="0"/>
          </a:p>
          <a:p>
            <a:r>
              <a:rPr lang="zh-CN" altLang="en-US" dirty="0" smtClean="0"/>
              <a:t>论文发表在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年的数据挖掘顶级会议</a:t>
            </a:r>
            <a:r>
              <a:rPr lang="en-US" altLang="zh-CN" dirty="0" smtClean="0"/>
              <a:t>KDD</a:t>
            </a:r>
            <a:r>
              <a:rPr lang="zh-CN" altLang="en-US" dirty="0" smtClean="0"/>
              <a:t>上，并进入了最佳论文最终列表，是大陆地区首次。</a:t>
            </a:r>
            <a:endParaRPr lang="en-US" altLang="zh-CN" dirty="0" smtClean="0"/>
          </a:p>
          <a:p>
            <a:r>
              <a:rPr lang="zh-CN" altLang="en-US" dirty="0" smtClean="0"/>
              <a:t>工作还被</a:t>
            </a:r>
            <a:r>
              <a:rPr lang="en-US" altLang="zh-CN" dirty="0" smtClean="0"/>
              <a:t>ACM TKDD</a:t>
            </a:r>
            <a:r>
              <a:rPr lang="zh-CN" altLang="en-US" dirty="0" smtClean="0"/>
              <a:t>邀请，经过扩充，已经在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月初被接收。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8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在社交媒体中更常见的可疑行为是信息操纵。那么从包含用户、信息、</a:t>
            </a:r>
            <a:r>
              <a:rPr lang="en-US" altLang="zh-CN" dirty="0" smtClean="0"/>
              <a:t>IP</a:t>
            </a:r>
            <a:r>
              <a:rPr lang="zh-CN" altLang="en-US" dirty="0" smtClean="0"/>
              <a:t>、时间的高维度数据中如何检测出信息操纵的可疑行为呢？</a:t>
            </a:r>
            <a:endParaRPr lang="en-US" altLang="zh-CN" dirty="0" smtClean="0"/>
          </a:p>
          <a:p>
            <a:r>
              <a:rPr lang="zh-CN" altLang="en-US" dirty="0" smtClean="0"/>
              <a:t>图中是转发三星</a:t>
            </a:r>
            <a:r>
              <a:rPr lang="en-US" altLang="zh-CN" dirty="0" smtClean="0"/>
              <a:t>Galaxy</a:t>
            </a:r>
            <a:r>
              <a:rPr lang="zh-CN" altLang="en-US" dirty="0" smtClean="0"/>
              <a:t>广告的例子，可以观察到这样两组行为，</a:t>
            </a:r>
            <a:endParaRPr lang="en-US" altLang="zh-CN" dirty="0" smtClean="0"/>
          </a:p>
          <a:p>
            <a:r>
              <a:rPr lang="zh-CN" altLang="en-US" dirty="0" smtClean="0"/>
              <a:t>第一个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是二维的，</a:t>
            </a:r>
            <a:r>
              <a:rPr lang="en-US" altLang="zh-CN" dirty="0" smtClean="0"/>
              <a:t>225</a:t>
            </a:r>
            <a:r>
              <a:rPr lang="zh-CN" altLang="en-US" dirty="0" smtClean="0"/>
              <a:t>个用户，在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分钟里，转发</a:t>
            </a:r>
            <a:r>
              <a:rPr lang="en-US" altLang="zh-CN" dirty="0" smtClean="0"/>
              <a:t>2</a:t>
            </a:r>
            <a:r>
              <a:rPr lang="zh-CN" altLang="en-US" dirty="0" smtClean="0"/>
              <a:t>万</a:t>
            </a:r>
            <a:r>
              <a:rPr lang="en-US" altLang="zh-CN" dirty="0" smtClean="0"/>
              <a:t>7</a:t>
            </a:r>
            <a:r>
              <a:rPr lang="zh-CN" altLang="en-US" dirty="0" smtClean="0"/>
              <a:t>千余次，</a:t>
            </a:r>
            <a:endParaRPr lang="en-US" altLang="zh-CN" dirty="0" smtClean="0"/>
          </a:p>
          <a:p>
            <a:r>
              <a:rPr lang="zh-CN" altLang="en-US" dirty="0" smtClean="0"/>
              <a:t>另一个 是三维的，我们收集到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地址信息，看到</a:t>
            </a:r>
            <a:r>
              <a:rPr lang="en-US" altLang="zh-CN" dirty="0" smtClean="0"/>
              <a:t>40</a:t>
            </a:r>
            <a:r>
              <a:rPr lang="zh-CN" altLang="en-US" dirty="0" smtClean="0"/>
              <a:t>个用户在</a:t>
            </a:r>
            <a:r>
              <a:rPr lang="en-US" altLang="zh-CN" dirty="0" smtClean="0"/>
              <a:t>120</a:t>
            </a:r>
            <a:r>
              <a:rPr lang="zh-CN" altLang="en-US" dirty="0" smtClean="0"/>
              <a:t>分钟里，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IP</a:t>
            </a:r>
            <a:r>
              <a:rPr lang="zh-CN" altLang="en-US" dirty="0" smtClean="0"/>
              <a:t>上，转发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</a:t>
            </a:r>
            <a:r>
              <a:rPr lang="en-US" altLang="zh-CN" dirty="0" smtClean="0"/>
              <a:t>2</a:t>
            </a:r>
            <a:r>
              <a:rPr lang="zh-CN" altLang="en-US" dirty="0" smtClean="0"/>
              <a:t>千余次。</a:t>
            </a:r>
            <a:endParaRPr lang="en-US" altLang="zh-CN" dirty="0" smtClean="0"/>
          </a:p>
          <a:p>
            <a:r>
              <a:rPr lang="zh-CN" altLang="en-US" dirty="0" smtClean="0"/>
              <a:t>这些可疑行为让广告被操纵、被推送，形成多维数据中的密集块。</a:t>
            </a:r>
            <a:endParaRPr lang="en-US" altLang="zh-CN" dirty="0" smtClean="0"/>
          </a:p>
          <a:p>
            <a:r>
              <a:rPr lang="zh-CN" altLang="en-US" dirty="0" smtClean="0"/>
              <a:t>对于信息操纵的检测系统来说，一个根本性的问题 就是如何衡量跨维度密集块的可疑程度。这里一个二维，一个三维，究竟哪个更可疑？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过去的工作是在单一的维度条件下寻找密集块。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但是在跨维度的情况下，密集块形状和数据形状的描述 复杂，无法判断二维和三维的密集块，哪一个更可疑。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可是 如果说，根据密集块的大小、密度 和 数据的大小、密度推算，它们的发生概率分别是千分之</a:t>
            </a:r>
            <a:r>
              <a:rPr lang="en-US" altLang="zh-CN" dirty="0" smtClean="0"/>
              <a:t>9</a:t>
            </a:r>
            <a:r>
              <a:rPr lang="zh-CN" altLang="en-US" dirty="0" smtClean="0"/>
              <a:t>和万分之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那么很容易就知道后者更可疑，算法需要优先寻找。我在这一工作中率先提出用发生概率来进行跨维度可疑行为的衡量。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我定义一个新颖的衡量指标，叫做“可疑程度”，是密集块存在概率的负对数似然估计。</a:t>
            </a:r>
            <a:endParaRPr lang="en-US" altLang="zh-CN" dirty="0" smtClean="0"/>
          </a:p>
          <a:p>
            <a:r>
              <a:rPr lang="zh-CN" altLang="en-US" dirty="0" smtClean="0"/>
              <a:t>借助这个衡量指标，可以提出基于局部搜索策略的方法 来检测数据中的多维度密集块，我叫它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工作中不仅仅给出公式，还证明“可疑程度”这个衡量指标 是符合四个常识性</a:t>
            </a:r>
            <a:r>
              <a:rPr lang="zh-CN" altLang="en-US" baseline="0" dirty="0" smtClean="0"/>
              <a:t>公理的。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分别是密度公理，就是同样大小的块，密度越大，越可疑。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第二个是对比公理，同样的块，如果数据越稀疏，越可疑。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第三个是尺寸公理，同样密度的块，如果块越大，越可疑。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第四个是浓度公理，也就是同样总值的块，尺寸越小，密度越大，也就浓度越大，越可疑。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8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和过去工作比较，这里提出的可疑程度以及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有三个创新性优势，</a:t>
            </a:r>
            <a:endParaRPr lang="en-US" altLang="zh-CN" dirty="0" smtClean="0"/>
          </a:p>
          <a:p>
            <a:r>
              <a:rPr lang="zh-CN" altLang="en-US" dirty="0" smtClean="0"/>
              <a:t>一是合理实现密集块异常程度的量化，</a:t>
            </a:r>
            <a:endParaRPr lang="en-US" altLang="zh-CN" dirty="0" smtClean="0"/>
          </a:p>
          <a:p>
            <a:r>
              <a:rPr lang="zh-CN" altLang="en-US" dirty="0" smtClean="0"/>
              <a:t>二是允许密集块的维度不同，做到跨维度衡量，</a:t>
            </a:r>
            <a:endParaRPr lang="en-US" altLang="zh-CN" dirty="0" smtClean="0"/>
          </a:p>
          <a:p>
            <a:r>
              <a:rPr lang="zh-CN" altLang="en-US" dirty="0" smtClean="0"/>
              <a:t>三是提出的指标满足前面所说的所有公理，而过去的指标并不能完全做到。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0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首先我用仿真实验评测性能。在仿真数据中，构造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个人，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分钟共有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万微博的数据，</a:t>
            </a:r>
            <a:endParaRPr lang="en-US" altLang="zh-CN" dirty="0" smtClean="0"/>
          </a:p>
          <a:p>
            <a:r>
              <a:rPr lang="zh-CN" altLang="en-US" dirty="0" smtClean="0"/>
              <a:t>并往其中注入</a:t>
            </a:r>
            <a:r>
              <a:rPr lang="en-US" altLang="zh-CN" dirty="0" smtClean="0"/>
              <a:t>30</a:t>
            </a:r>
            <a:r>
              <a:rPr lang="zh-CN" altLang="en-US" dirty="0" smtClean="0"/>
              <a:t>人 </a:t>
            </a:r>
            <a:r>
              <a:rPr lang="en-US" altLang="zh-CN" dirty="0" smtClean="0"/>
              <a:t>30IP 30</a:t>
            </a:r>
            <a:r>
              <a:rPr lang="zh-CN" altLang="en-US" dirty="0" smtClean="0"/>
              <a:t>分钟发出</a:t>
            </a:r>
            <a:r>
              <a:rPr lang="en-US" altLang="zh-CN" dirty="0" smtClean="0"/>
              <a:t>512</a:t>
            </a:r>
            <a:r>
              <a:rPr lang="zh-CN" altLang="en-US" dirty="0" smtClean="0"/>
              <a:t>条微博的三维块，</a:t>
            </a:r>
            <a:endParaRPr lang="en-US" altLang="zh-CN" dirty="0" smtClean="0"/>
          </a:p>
          <a:p>
            <a:r>
              <a:rPr lang="zh-CN" altLang="en-US" dirty="0" smtClean="0"/>
              <a:t>然后将其中某个维度改为全部选择，也就是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，可以注入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个二维块。</a:t>
            </a:r>
            <a:endParaRPr lang="en-US" altLang="zh-CN" dirty="0" smtClean="0"/>
          </a:p>
          <a:p>
            <a:r>
              <a:rPr lang="en-US" altLang="zh-CN" dirty="0" err="1" smtClean="0"/>
              <a:t>CrossSpot</a:t>
            </a:r>
            <a:r>
              <a:rPr lang="zh-CN" altLang="en-US" dirty="0" smtClean="0"/>
              <a:t>算法 以几乎完美的表现 找到这四个块，而传统方法无法跨维度，所以准确程度差了很多。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9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我还在三个庞大的真实数据集上进行试验，</a:t>
            </a:r>
            <a:endParaRPr lang="en-US" altLang="zh-CN" dirty="0" smtClean="0"/>
          </a:p>
          <a:p>
            <a:r>
              <a:rPr lang="zh-CN" altLang="en-US" dirty="0" smtClean="0"/>
              <a:t>包括千万用户的微博转发数据，近一亿用户的话题热度数据，还有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小时的网络包公开数据。</a:t>
            </a:r>
            <a:endParaRPr lang="en-US" altLang="zh-CN" dirty="0" smtClean="0"/>
          </a:p>
          <a:p>
            <a:r>
              <a:rPr lang="zh-CN" altLang="en-US" dirty="0" smtClean="0"/>
              <a:t>这些数据都是四个维度的。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因为时间关系 这里只给出在 操纵微博话题数据 上的发现，证实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能找到不同维度的密集行为。</a:t>
            </a:r>
            <a:endParaRPr lang="en-US" altLang="zh-CN" dirty="0" smtClean="0"/>
          </a:p>
          <a:p>
            <a:r>
              <a:rPr lang="zh-CN" altLang="en-US" dirty="0" smtClean="0"/>
              <a:t>数据是四维的，但前两个块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事实上都是三维块，</a:t>
            </a:r>
            <a:endParaRPr lang="en-US" altLang="zh-CN" dirty="0" smtClean="0"/>
          </a:p>
          <a:p>
            <a:r>
              <a:rPr lang="zh-CN" altLang="en-US" dirty="0" smtClean="0"/>
              <a:t>也就是整个数据集中的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万</a:t>
            </a:r>
            <a:r>
              <a:rPr lang="en-US" altLang="zh-CN" dirty="0" smtClean="0"/>
              <a:t>6</a:t>
            </a:r>
            <a:r>
              <a:rPr lang="zh-CN" altLang="en-US" dirty="0" smtClean="0"/>
              <a:t>千多分钟里都持续发生密集行为，而第三个块是四维的，仅限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余分钟。</a:t>
            </a:r>
            <a:endParaRPr lang="en-US" altLang="zh-CN" dirty="0" smtClean="0"/>
          </a:p>
          <a:p>
            <a:r>
              <a:rPr lang="zh-CN" altLang="en-US" dirty="0" smtClean="0"/>
              <a:t>要注意的是，第一个块很大，这</a:t>
            </a:r>
            <a:r>
              <a:rPr lang="en-US" altLang="zh-CN" dirty="0" smtClean="0"/>
              <a:t>582</a:t>
            </a:r>
            <a:r>
              <a:rPr lang="zh-CN" altLang="en-US" dirty="0" smtClean="0"/>
              <a:t>个用户给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个话题带来了接近</a:t>
            </a:r>
            <a:r>
              <a:rPr lang="en-US" altLang="zh-CN" dirty="0" smtClean="0"/>
              <a:t>600</a:t>
            </a:r>
            <a:r>
              <a:rPr lang="zh-CN" altLang="en-US" dirty="0" smtClean="0"/>
              <a:t>万的微博，也就是每个话题</a:t>
            </a:r>
            <a:r>
              <a:rPr lang="en-US" altLang="zh-CN" dirty="0" smtClean="0"/>
              <a:t>200</a:t>
            </a:r>
            <a:r>
              <a:rPr lang="zh-CN" altLang="en-US" dirty="0" smtClean="0"/>
              <a:t>万的热度。</a:t>
            </a:r>
            <a:endParaRPr lang="en-US" altLang="zh-CN" dirty="0" smtClean="0"/>
          </a:p>
          <a:p>
            <a:r>
              <a:rPr lang="zh-CN" altLang="en-US" dirty="0" smtClean="0"/>
              <a:t>表中可以看到这三个话题，分别是三星</a:t>
            </a:r>
            <a:r>
              <a:rPr lang="en-US" altLang="zh-CN" dirty="0" smtClean="0"/>
              <a:t>Galaxy</a:t>
            </a:r>
            <a:r>
              <a:rPr lang="zh-CN" altLang="en-US" dirty="0" smtClean="0"/>
              <a:t>的“雪之约定”广告以及李宁和东芝的广告。这种操纵微博话题的行为非常可疑。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这一部分工作可以小结如下。提出了用发生概率来量化跨维度用户行为数据的可疑程度，给出衡量指标，并开发出快速算法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，检测社交媒体信息操纵行为。这一工作投稿在今年</a:t>
            </a:r>
            <a:r>
              <a:rPr lang="en-US" altLang="zh-CN" dirty="0" smtClean="0"/>
              <a:t>ICDM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用户行为的研究不仅有重大意义，也极具挑战性。</a:t>
            </a:r>
            <a:endParaRPr lang="en-US" altLang="zh-CN" dirty="0" smtClean="0"/>
          </a:p>
          <a:p>
            <a:r>
              <a:rPr lang="zh-CN" altLang="en-US" dirty="0" smtClean="0"/>
              <a:t>过去的研究工作从文本特征、话题分布、协同性等角度分析用户行为，</a:t>
            </a:r>
            <a:endParaRPr lang="en-US" altLang="zh-CN" dirty="0" smtClean="0"/>
          </a:p>
          <a:p>
            <a:r>
              <a:rPr lang="zh-CN" altLang="en-US" dirty="0" smtClean="0"/>
              <a:t>然而，社交媒体的复杂环境、用户的复杂需求，造成 用户行为 具有多种复杂特性。</a:t>
            </a:r>
            <a:endParaRPr lang="en-US" altLang="zh-CN" dirty="0" smtClean="0"/>
          </a:p>
          <a:p>
            <a:r>
              <a:rPr lang="zh-CN" altLang="en-US" dirty="0" smtClean="0"/>
              <a:t>本工作进一步地 从图中的三个复杂特性 对用户行为进行分析和建模。</a:t>
            </a:r>
            <a:endParaRPr lang="en-US" altLang="zh-CN" dirty="0" smtClean="0"/>
          </a:p>
          <a:p>
            <a:r>
              <a:rPr lang="zh-CN" altLang="en-US" dirty="0" smtClean="0"/>
              <a:t>首先，用户行为具有上下文关联性。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用户行为是在社交媒体的环境中发生的，社交关系是用户获取信息的媒介，这与传统的新闻门户等应用是不同的。</a:t>
            </a:r>
            <a:endParaRPr lang="en-US" altLang="zh-CN" dirty="0" smtClean="0"/>
          </a:p>
          <a:p>
            <a:r>
              <a:rPr lang="zh-CN" altLang="en-US" dirty="0" smtClean="0"/>
              <a:t>另外，用户在不同的时间、不同的地点会有不同的行为模式，我们在实验室</a:t>
            </a:r>
            <a:r>
              <a:rPr lang="zh-CN" altLang="en-US" baseline="0" dirty="0" smtClean="0"/>
              <a:t> 与 在饭馆 所发布的微博内容是很不同的。</a:t>
            </a:r>
            <a:endParaRPr lang="en-US" altLang="zh-CN" dirty="0" smtClean="0"/>
          </a:p>
          <a:p>
            <a:r>
              <a:rPr lang="zh-CN" altLang="en-US" dirty="0" smtClean="0"/>
              <a:t>所以说，用户行为的一大特性是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与社交上下文和时空上下文息息相关。</a:t>
            </a:r>
            <a:endParaRPr lang="en-US" altLang="zh-CN" dirty="0" smtClean="0"/>
          </a:p>
          <a:p>
            <a:r>
              <a:rPr lang="zh-CN" altLang="en-US" dirty="0" smtClean="0"/>
              <a:t>只有考虑到上下文关联性，才能合理描述用户在社交媒体中的行为。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最后我来总结一下我博士期间的工作思路和研究成果。我的主体工作思路是 通过分析社交媒体复杂行为的规律，针对不同的复杂性特征，实现行为建模和应用算法。</a:t>
            </a:r>
            <a:endParaRPr lang="en-US" altLang="zh-CN" dirty="0" smtClean="0"/>
          </a:p>
          <a:p>
            <a:r>
              <a:rPr lang="zh-CN" altLang="en-US" dirty="0" smtClean="0"/>
              <a:t>针对上下文关联性，我提出 </a:t>
            </a:r>
            <a:r>
              <a:rPr lang="zh-CN" altLang="en-US" sz="1200" dirty="0" smtClean="0"/>
              <a:t>基于社交上下文的采纳信息行为模型</a:t>
            </a:r>
            <a:r>
              <a:rPr lang="en-US" altLang="zh-CN" sz="1200" dirty="0" err="1" smtClean="0"/>
              <a:t>ContextMF</a:t>
            </a:r>
            <a:r>
              <a:rPr lang="zh-CN" altLang="en-US" sz="1200" dirty="0" smtClean="0"/>
              <a:t> 和 基于时空上下文的多面进化分析方法</a:t>
            </a:r>
            <a:r>
              <a:rPr lang="en-US" altLang="zh-CN" sz="1200" dirty="0" smtClean="0"/>
              <a:t>FEMA</a:t>
            </a:r>
            <a:r>
              <a:rPr lang="zh-CN" altLang="en-US" sz="1200" dirty="0" smtClean="0"/>
              <a:t>，大大提升了采纳信息行为的预测效果；</a:t>
            </a:r>
            <a:endParaRPr lang="en-US" altLang="zh-CN" sz="1200" dirty="0" smtClean="0"/>
          </a:p>
          <a:p>
            <a:r>
              <a:rPr lang="zh-CN" altLang="en-US" sz="1200" dirty="0" smtClean="0"/>
              <a:t>针对跨域跨平台性，我提出 </a:t>
            </a:r>
            <a:r>
              <a:rPr lang="zh-CN" altLang="en-US" sz="1400" dirty="0" smtClean="0"/>
              <a:t>跨域的混合随机漫步算法</a:t>
            </a:r>
            <a:r>
              <a:rPr lang="en-US" altLang="zh-CN" sz="1400" dirty="0" err="1" smtClean="0"/>
              <a:t>HybridRW</a:t>
            </a:r>
            <a:r>
              <a:rPr lang="zh-CN" altLang="en-US" sz="1400" dirty="0" smtClean="0"/>
              <a:t> 和 跨平台的半监督迁移学习算法</a:t>
            </a:r>
            <a:r>
              <a:rPr lang="en-US" altLang="zh-CN" sz="1400" dirty="0" err="1" smtClean="0"/>
              <a:t>XPTrans</a:t>
            </a:r>
            <a:r>
              <a:rPr lang="zh-CN" altLang="en-US" sz="1400" dirty="0" smtClean="0"/>
              <a:t>，实现了跨域和跨平台的行为信息整合；</a:t>
            </a:r>
            <a:endParaRPr lang="en-US" altLang="zh-CN" sz="1400" dirty="0" smtClean="0"/>
          </a:p>
          <a:p>
            <a:r>
              <a:rPr lang="zh-CN" altLang="en-US" sz="1400" dirty="0" smtClean="0"/>
              <a:t>针对真伪性，我提出 </a:t>
            </a:r>
            <a:r>
              <a:rPr lang="zh-CN" altLang="en-US" sz="1200" dirty="0" smtClean="0"/>
              <a:t>可疑用户同步行为的检测方法</a:t>
            </a:r>
            <a:r>
              <a:rPr lang="en-US" altLang="zh-CN" sz="1200" dirty="0" err="1" smtClean="0"/>
              <a:t>CatchSync</a:t>
            </a:r>
            <a:r>
              <a:rPr lang="en-US" altLang="zh-CN" sz="1200" baseline="0" dirty="0" smtClean="0"/>
              <a:t> </a:t>
            </a:r>
            <a:r>
              <a:rPr lang="zh-CN" altLang="en-US" sz="1200" dirty="0" smtClean="0"/>
              <a:t>和 跨维度行为可疑程度的衡量指标</a:t>
            </a:r>
            <a:r>
              <a:rPr lang="en-US" altLang="zh-CN" sz="1200" dirty="0" err="1" smtClean="0"/>
              <a:t>CrossSpot</a:t>
            </a:r>
            <a:r>
              <a:rPr lang="zh-CN" altLang="en-US" sz="1200" dirty="0" smtClean="0"/>
              <a:t>，快速有效地检测僵尸粉和信息操纵行为。</a:t>
            </a:r>
          </a:p>
          <a:p>
            <a:endParaRPr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92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最后我来总结一下我博士期间的工作思路和研究成果。我的主体工作思路是 通过分析社交媒体复杂行为的规律，针对不同的复杂性特征，实现行为建模和应用算法。</a:t>
            </a:r>
            <a:endParaRPr lang="en-US" altLang="zh-CN" dirty="0" smtClean="0"/>
          </a:p>
          <a:p>
            <a:r>
              <a:rPr lang="zh-CN" altLang="en-US" dirty="0" smtClean="0"/>
              <a:t>针对上下文关联性，我提出 </a:t>
            </a:r>
            <a:r>
              <a:rPr lang="zh-CN" altLang="en-US" sz="1200" dirty="0" smtClean="0"/>
              <a:t>基于社交上下文的采纳信息行为模型</a:t>
            </a:r>
            <a:r>
              <a:rPr lang="en-US" altLang="zh-CN" sz="1200" dirty="0" err="1" smtClean="0"/>
              <a:t>ContextMF</a:t>
            </a:r>
            <a:r>
              <a:rPr lang="zh-CN" altLang="en-US" sz="1200" dirty="0" smtClean="0"/>
              <a:t> 和 基于时空上下文的多面进化分析方法</a:t>
            </a:r>
            <a:r>
              <a:rPr lang="en-US" altLang="zh-CN" sz="1200" dirty="0" smtClean="0"/>
              <a:t>FEMA</a:t>
            </a:r>
            <a:r>
              <a:rPr lang="zh-CN" altLang="en-US" sz="1200" dirty="0" smtClean="0"/>
              <a:t>，大大提升了采纳信息行为的预测效果；</a:t>
            </a:r>
            <a:endParaRPr lang="en-US" altLang="zh-CN" sz="1200" dirty="0" smtClean="0"/>
          </a:p>
          <a:p>
            <a:r>
              <a:rPr lang="zh-CN" altLang="en-US" sz="1200" dirty="0" smtClean="0"/>
              <a:t>针对跨域跨平台性，我提出 </a:t>
            </a:r>
            <a:r>
              <a:rPr lang="zh-CN" altLang="en-US" sz="1400" dirty="0" smtClean="0"/>
              <a:t>跨域的混合随机漫步算法</a:t>
            </a:r>
            <a:r>
              <a:rPr lang="en-US" altLang="zh-CN" sz="1400" dirty="0" err="1" smtClean="0"/>
              <a:t>HybridRW</a:t>
            </a:r>
            <a:r>
              <a:rPr lang="zh-CN" altLang="en-US" sz="1400" dirty="0" smtClean="0"/>
              <a:t> 和 跨平台的半监督迁移学习算法</a:t>
            </a:r>
            <a:r>
              <a:rPr lang="en-US" altLang="zh-CN" sz="1400" dirty="0" err="1" smtClean="0"/>
              <a:t>XPTrans</a:t>
            </a:r>
            <a:r>
              <a:rPr lang="zh-CN" altLang="en-US" sz="1400" dirty="0" smtClean="0"/>
              <a:t>，实现了跨域和跨平台的行为信息整合；</a:t>
            </a:r>
            <a:endParaRPr lang="en-US" altLang="zh-CN" sz="1400" dirty="0" smtClean="0"/>
          </a:p>
          <a:p>
            <a:r>
              <a:rPr lang="zh-CN" altLang="en-US" sz="1400" dirty="0" smtClean="0"/>
              <a:t>针对真伪性，我提出 </a:t>
            </a:r>
            <a:r>
              <a:rPr lang="zh-CN" altLang="en-US" sz="1200" dirty="0" smtClean="0"/>
              <a:t>可疑用户同步行为的检测方法</a:t>
            </a:r>
            <a:r>
              <a:rPr lang="en-US" altLang="zh-CN" sz="1200" dirty="0" err="1" smtClean="0"/>
              <a:t>CatchSync</a:t>
            </a:r>
            <a:r>
              <a:rPr lang="en-US" altLang="zh-CN" sz="1200" baseline="0" dirty="0" smtClean="0"/>
              <a:t> </a:t>
            </a:r>
            <a:r>
              <a:rPr lang="zh-CN" altLang="en-US" sz="1200" dirty="0" smtClean="0"/>
              <a:t>和 跨维度行为可疑程度的衡量指标</a:t>
            </a:r>
            <a:r>
              <a:rPr lang="en-US" altLang="zh-CN" sz="1200" dirty="0" err="1" smtClean="0"/>
              <a:t>CrossSpot</a:t>
            </a:r>
            <a:r>
              <a:rPr lang="zh-CN" altLang="en-US" sz="1200" dirty="0" smtClean="0"/>
              <a:t>，快速有效地检测僵尸粉和信息操纵行为。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我在读博期间发表计算机学会列表中期刊和会议论文</a:t>
            </a:r>
            <a:r>
              <a:rPr lang="en-US" altLang="zh-CN" dirty="0" smtClean="0"/>
              <a:t>11</a:t>
            </a:r>
            <a:r>
              <a:rPr lang="zh-CN" altLang="en-US" dirty="0" smtClean="0"/>
              <a:t>篇，其中第一作者</a:t>
            </a:r>
            <a:r>
              <a:rPr lang="en-US" altLang="zh-CN" dirty="0" smtClean="0"/>
              <a:t>9</a:t>
            </a:r>
            <a:r>
              <a:rPr lang="zh-CN" altLang="en-US" dirty="0" smtClean="0"/>
              <a:t>篇。包括</a:t>
            </a:r>
            <a:r>
              <a:rPr lang="en-US" altLang="zh-CN" dirty="0" smtClean="0"/>
              <a:t>3</a:t>
            </a:r>
            <a:r>
              <a:rPr lang="zh-CN" altLang="en-US" dirty="0" smtClean="0"/>
              <a:t>篇期刊论文，其中</a:t>
            </a:r>
            <a:r>
              <a:rPr lang="en-US" altLang="zh-CN" dirty="0" smtClean="0"/>
              <a:t>2</a:t>
            </a:r>
            <a:r>
              <a:rPr lang="zh-CN" altLang="en-US" dirty="0" smtClean="0"/>
              <a:t>篇</a:t>
            </a:r>
            <a:r>
              <a:rPr lang="en-US" altLang="zh-CN" dirty="0" smtClean="0"/>
              <a:t>TKDE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篇</a:t>
            </a:r>
            <a:r>
              <a:rPr lang="en-US" altLang="zh-CN" dirty="0" smtClean="0"/>
              <a:t>TKDD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会议论文中</a:t>
            </a:r>
            <a:r>
              <a:rPr lang="en-US" altLang="zh-CN" dirty="0" smtClean="0"/>
              <a:t>5</a:t>
            </a:r>
            <a:r>
              <a:rPr lang="zh-CN" altLang="en-US" dirty="0" smtClean="0"/>
              <a:t>篇为长文且是口头报告，包括</a:t>
            </a:r>
            <a:r>
              <a:rPr lang="en-US" altLang="zh-CN" dirty="0" smtClean="0"/>
              <a:t>2</a:t>
            </a:r>
            <a:r>
              <a:rPr lang="zh-CN" altLang="en-US" dirty="0" smtClean="0"/>
              <a:t>篇</a:t>
            </a:r>
            <a:r>
              <a:rPr lang="en-US" altLang="zh-CN" dirty="0" smtClean="0"/>
              <a:t>KDD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篇</a:t>
            </a:r>
            <a:r>
              <a:rPr lang="en-US" altLang="zh-CN" dirty="0" smtClean="0"/>
              <a:t>CIKM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</a:t>
            </a:r>
            <a:r>
              <a:rPr lang="zh-CN" altLang="en-US" dirty="0" smtClean="0"/>
              <a:t>篇</a:t>
            </a:r>
            <a:r>
              <a:rPr lang="en-US" altLang="zh-CN" dirty="0" smtClean="0"/>
              <a:t>PAKDD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篇的当年录取率都不到</a:t>
            </a:r>
            <a:r>
              <a:rPr lang="en-US" altLang="zh-CN" dirty="0" smtClean="0"/>
              <a:t>15%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可以列举两个有影响力的工作，一个是“大规模有向图中的同步行为检测”，入选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KDD</a:t>
            </a:r>
            <a:r>
              <a:rPr lang="zh-CN" altLang="en-US" dirty="0" smtClean="0"/>
              <a:t>的最佳论文最终列表；</a:t>
            </a:r>
            <a:endParaRPr lang="en-US" altLang="zh-CN" dirty="0" smtClean="0"/>
          </a:p>
          <a:p>
            <a:r>
              <a:rPr lang="zh-CN" altLang="en-US" dirty="0" smtClean="0"/>
              <a:t>另一个是社交上下文推荐，被引用</a:t>
            </a:r>
            <a:r>
              <a:rPr lang="en-US" altLang="zh-CN" dirty="0" smtClean="0"/>
              <a:t>74</a:t>
            </a:r>
            <a:r>
              <a:rPr lang="zh-CN" altLang="en-US" dirty="0" smtClean="0"/>
              <a:t>次，而我的个人总引用次数达到</a:t>
            </a:r>
            <a:r>
              <a:rPr lang="en-US" altLang="zh-CN" dirty="0" smtClean="0"/>
              <a:t>266</a:t>
            </a:r>
            <a:r>
              <a:rPr lang="zh-CN" altLang="en-US" dirty="0" smtClean="0"/>
              <a:t>次。读博期间，我获得过国家奖学金和搜狐研发奖学金。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38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此外我还参与过若干重大国家项目，包括</a:t>
            </a:r>
            <a:r>
              <a:rPr lang="en-US" altLang="zh-CN" dirty="0" smtClean="0"/>
              <a:t>973</a:t>
            </a:r>
            <a:r>
              <a:rPr lang="zh-CN" altLang="en-US" dirty="0" smtClean="0"/>
              <a:t>和自然科学基金等。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80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下面是我的发表论文列表，这里是期刊论文。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66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这里是会议论文。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88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602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另有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篇在投。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2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再次感谢我的导师杨士强教授对我的培养和关怀，感谢在座各位老师和同学参加我的博士毕业答辩会，谢谢大家！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第二，用户行为具有跨域性和跨平台性。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用户会在不同的社交媒体中产生行为，比如在微博上可以贴标签，可以发微博，同时又会用豆瓣去找电影，用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联系外国朋友，</a:t>
            </a:r>
            <a:endParaRPr lang="en-US" altLang="zh-CN" dirty="0" smtClean="0"/>
          </a:p>
          <a:p>
            <a:r>
              <a:rPr lang="zh-CN" altLang="en-US" dirty="0" smtClean="0"/>
              <a:t>是否能够把跨域跨平台的用户行为融合起来，建立合理的行为模型，更有效地实现行为预测，是新颖而且重要的研究问题。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第三，用户行为具有真伪性。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社交媒体是公开的、容易营造虚假知名度、制造谣言的平台，</a:t>
            </a:r>
            <a:endParaRPr lang="en-US" altLang="zh-CN" dirty="0" smtClean="0"/>
          </a:p>
          <a:p>
            <a:r>
              <a:rPr lang="zh-CN" altLang="en-US" dirty="0" smtClean="0"/>
              <a:t>存在着僵尸粉、信息操纵等用户行为 威胁系统安全和用户体验。</a:t>
            </a:r>
            <a:endParaRPr lang="en-US" altLang="zh-CN" dirty="0" smtClean="0"/>
          </a:p>
          <a:p>
            <a:r>
              <a:rPr lang="zh-CN" altLang="en-US" dirty="0" smtClean="0"/>
              <a:t>那么，我们是不是能够 通过分析可疑用户的行为规律，从大规模的社交媒体数据中检测出来呢？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我的工作紧紧围绕这三个用户行为的复杂特性展开，逐个分析、建模并实现应用算法，以解决实际问题。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Sunday, August 30,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11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gif"/><Relationship Id="rId10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3.gif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1.png"/><Relationship Id="rId5" Type="http://schemas.openxmlformats.org/officeDocument/2006/relationships/chart" Target="../charts/chart2.xml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社交媒体复杂行为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分析</a:t>
            </a:r>
            <a:r>
              <a:rPr lang="zh-CN" altLang="en-US" dirty="0" smtClean="0"/>
              <a:t>与建模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2876128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清华大学 计算机科学与技术系</a:t>
            </a:r>
            <a:endParaRPr lang="en-US" altLang="zh-CN" sz="2800" dirty="0" smtClean="0"/>
          </a:p>
          <a:p>
            <a:r>
              <a:rPr lang="zh-CN" altLang="en-US" sz="2800" dirty="0" smtClean="0"/>
              <a:t>答辩人：蒋 朦 </a:t>
            </a:r>
            <a:r>
              <a:rPr lang="en-US" altLang="zh-CN" sz="2800" dirty="0" smtClean="0"/>
              <a:t>(2010310522</a:t>
            </a:r>
            <a:r>
              <a:rPr lang="en-US" altLang="zh-CN" sz="2800" dirty="0"/>
              <a:t>)</a:t>
            </a:r>
            <a:endParaRPr lang="en-US" altLang="zh-CN" sz="2800" dirty="0" smtClean="0"/>
          </a:p>
          <a:p>
            <a:r>
              <a:rPr lang="zh-CN" altLang="en-US" sz="2800" dirty="0"/>
              <a:t>指导</a:t>
            </a:r>
            <a:r>
              <a:rPr lang="zh-CN" altLang="en-US" sz="2800" dirty="0" smtClean="0"/>
              <a:t>老师：杨士强 教授</a:t>
            </a:r>
            <a:endParaRPr lang="en-US" altLang="zh-CN" sz="2800" dirty="0" smtClean="0"/>
          </a:p>
          <a:p>
            <a:endParaRPr lang="en-US" altLang="zh-CN" sz="2800" dirty="0"/>
          </a:p>
          <a:p>
            <a:pPr algn="r"/>
            <a:r>
              <a:rPr lang="zh-CN" altLang="en-US" sz="2000" dirty="0" smtClean="0"/>
              <a:t>联系方式：</a:t>
            </a:r>
            <a:r>
              <a:rPr lang="en-US" altLang="zh-CN" sz="2000" dirty="0" smtClean="0"/>
              <a:t>mjiang89@gmail.com</a:t>
            </a:r>
          </a:p>
          <a:p>
            <a:pPr algn="r"/>
            <a:r>
              <a:rPr lang="zh-CN" altLang="en-US" sz="2000" dirty="0" smtClean="0"/>
              <a:t>个人网页：</a:t>
            </a:r>
            <a:r>
              <a:rPr lang="en-US" altLang="zh-CN" sz="2000" dirty="0" smtClean="0"/>
              <a:t>www.meng-jiang.com</a:t>
            </a:r>
          </a:p>
        </p:txBody>
      </p:sp>
    </p:spTree>
    <p:extLst>
      <p:ext uri="{BB962C8B-B14F-4D97-AF65-F5344CB8AC3E}">
        <p14:creationId xmlns:p14="http://schemas.microsoft.com/office/powerpoint/2010/main" val="24390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5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0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基于上下文的行为预测问题和难点</a:t>
            </a:r>
            <a:endParaRPr lang="zh-CN" altLang="en-US" dirty="0">
              <a:latin typeface="+mn-lt"/>
              <a:ea typeface="+mn-ea"/>
            </a:endParaRPr>
          </a:p>
        </p:txBody>
      </p:sp>
      <p:graphicFrame>
        <p:nvGraphicFramePr>
          <p:cNvPr id="3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551256"/>
              </p:ext>
            </p:extLst>
          </p:nvPr>
        </p:nvGraphicFramePr>
        <p:xfrm>
          <a:off x="3779912" y="4232546"/>
          <a:ext cx="5213056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120"/>
                <a:gridCol w="1008112"/>
                <a:gridCol w="1008112"/>
                <a:gridCol w="1008112"/>
                <a:gridCol w="1108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(1)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dirty="0" smtClean="0"/>
                        <a:t>社交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关系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(2) </a:t>
                      </a:r>
                      <a:r>
                        <a:rPr lang="zh-CN" altLang="en-US" dirty="0" smtClean="0"/>
                        <a:t>交互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频度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(3) </a:t>
                      </a:r>
                      <a:r>
                        <a:rPr lang="zh-CN" altLang="en-US" dirty="0" smtClean="0"/>
                        <a:t>采纳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次数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(4) </a:t>
                      </a:r>
                      <a:r>
                        <a:rPr lang="zh-CN" altLang="en-US" dirty="0" smtClean="0"/>
                        <a:t>微博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内容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内容过滤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协同过滤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社交信用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社交影响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行为矩阵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低秩分解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椭圆 4"/>
          <p:cNvSpPr/>
          <p:nvPr/>
        </p:nvSpPr>
        <p:spPr>
          <a:xfrm>
            <a:off x="222374" y="1544940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5"/>
          <p:cNvSpPr/>
          <p:nvPr/>
        </p:nvSpPr>
        <p:spPr>
          <a:xfrm>
            <a:off x="264680" y="3180982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6"/>
          <p:cNvCxnSpPr>
            <a:stCxn id="46" idx="7"/>
            <a:endCxn id="48" idx="3"/>
          </p:cNvCxnSpPr>
          <p:nvPr/>
        </p:nvCxnSpPr>
        <p:spPr>
          <a:xfrm flipV="1">
            <a:off x="1048261" y="1867248"/>
            <a:ext cx="248820" cy="28020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7"/>
          <p:cNvCxnSpPr>
            <a:stCxn id="46" idx="5"/>
            <a:endCxn id="49" idx="1"/>
          </p:cNvCxnSpPr>
          <p:nvPr/>
        </p:nvCxnSpPr>
        <p:spPr>
          <a:xfrm>
            <a:off x="1048261" y="2351126"/>
            <a:ext cx="779448" cy="19534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8"/>
          <p:cNvCxnSpPr>
            <a:stCxn id="48" idx="6"/>
            <a:endCxn id="47" idx="1"/>
          </p:cNvCxnSpPr>
          <p:nvPr/>
        </p:nvCxnSpPr>
        <p:spPr>
          <a:xfrm>
            <a:off x="2080662" y="1765413"/>
            <a:ext cx="593452" cy="35859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9"/>
          <p:cNvCxnSpPr>
            <a:stCxn id="48" idx="4"/>
            <a:endCxn id="50" idx="0"/>
          </p:cNvCxnSpPr>
          <p:nvPr/>
        </p:nvCxnSpPr>
        <p:spPr>
          <a:xfrm flipH="1">
            <a:off x="1043137" y="1909429"/>
            <a:ext cx="578514" cy="16240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0"/>
          <p:cNvCxnSpPr>
            <a:stCxn id="46" idx="4"/>
            <a:endCxn id="50" idx="0"/>
          </p:cNvCxnSpPr>
          <p:nvPr/>
        </p:nvCxnSpPr>
        <p:spPr>
          <a:xfrm>
            <a:off x="723691" y="2393307"/>
            <a:ext cx="319446" cy="11402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11"/>
          <p:cNvCxnSpPr>
            <a:stCxn id="48" idx="4"/>
            <a:endCxn id="52" idx="0"/>
          </p:cNvCxnSpPr>
          <p:nvPr/>
        </p:nvCxnSpPr>
        <p:spPr>
          <a:xfrm>
            <a:off x="1621651" y="1909429"/>
            <a:ext cx="925483" cy="16217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2"/>
          <p:cNvCxnSpPr>
            <a:stCxn id="47" idx="4"/>
            <a:endCxn id="52" idx="0"/>
          </p:cNvCxnSpPr>
          <p:nvPr/>
        </p:nvCxnSpPr>
        <p:spPr>
          <a:xfrm flipH="1">
            <a:off x="2547134" y="2369860"/>
            <a:ext cx="451550" cy="11613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 14"/>
          <p:cNvSpPr/>
          <p:nvPr/>
        </p:nvSpPr>
        <p:spPr>
          <a:xfrm>
            <a:off x="947577" y="2147456"/>
            <a:ext cx="554571" cy="870705"/>
          </a:xfrm>
          <a:custGeom>
            <a:avLst/>
            <a:gdLst>
              <a:gd name="connsiteX0" fmla="*/ 0 w 815248"/>
              <a:gd name="connsiteY0" fmla="*/ 418641 h 1372537"/>
              <a:gd name="connsiteX1" fmla="*/ 187287 w 815248"/>
              <a:gd name="connsiteY1" fmla="*/ 1366092 h 1372537"/>
              <a:gd name="connsiteX2" fmla="*/ 815248 w 815248"/>
              <a:gd name="connsiteY2" fmla="*/ 0 h 13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48" h="1372537">
                <a:moveTo>
                  <a:pt x="0" y="418641"/>
                </a:moveTo>
                <a:cubicBezTo>
                  <a:pt x="25706" y="927253"/>
                  <a:pt x="51412" y="1435865"/>
                  <a:pt x="187287" y="1366092"/>
                </a:cubicBezTo>
                <a:cubicBezTo>
                  <a:pt x="323162" y="1296319"/>
                  <a:pt x="569205" y="648159"/>
                  <a:pt x="815248" y="0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任意多边形 15"/>
          <p:cNvSpPr/>
          <p:nvPr/>
        </p:nvSpPr>
        <p:spPr>
          <a:xfrm>
            <a:off x="1827709" y="2105208"/>
            <a:ext cx="1037556" cy="1173630"/>
          </a:xfrm>
          <a:custGeom>
            <a:avLst/>
            <a:gdLst>
              <a:gd name="connsiteX0" fmla="*/ 0 w 991518"/>
              <a:gd name="connsiteY0" fmla="*/ 0 h 1543983"/>
              <a:gd name="connsiteX1" fmla="*/ 616944 w 991518"/>
              <a:gd name="connsiteY1" fmla="*/ 1542362 h 1543983"/>
              <a:gd name="connsiteX2" fmla="*/ 991518 w 991518"/>
              <a:gd name="connsiteY2" fmla="*/ 319489 h 1543983"/>
              <a:gd name="connsiteX3" fmla="*/ 991518 w 991518"/>
              <a:gd name="connsiteY3" fmla="*/ 319489 h 154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1518" h="1543983">
                <a:moveTo>
                  <a:pt x="0" y="0"/>
                </a:moveTo>
                <a:cubicBezTo>
                  <a:pt x="225845" y="744557"/>
                  <a:pt x="451691" y="1489114"/>
                  <a:pt x="616944" y="1542362"/>
                </a:cubicBezTo>
                <a:cubicBezTo>
                  <a:pt x="782197" y="1595610"/>
                  <a:pt x="991518" y="319489"/>
                  <a:pt x="991518" y="319489"/>
                </a:cubicBezTo>
                <a:lnTo>
                  <a:pt x="991518" y="319489"/>
                </a:ln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16"/>
          <p:cNvSpPr/>
          <p:nvPr/>
        </p:nvSpPr>
        <p:spPr>
          <a:xfrm>
            <a:off x="264680" y="2105275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7" name="椭圆 17"/>
          <p:cNvSpPr/>
          <p:nvPr/>
        </p:nvSpPr>
        <p:spPr>
          <a:xfrm>
            <a:off x="2539673" y="208182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8" name="椭圆 18"/>
          <p:cNvSpPr/>
          <p:nvPr/>
        </p:nvSpPr>
        <p:spPr>
          <a:xfrm>
            <a:off x="1162640" y="1621397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9" name="椭圆 19"/>
          <p:cNvSpPr/>
          <p:nvPr/>
        </p:nvSpPr>
        <p:spPr>
          <a:xfrm>
            <a:off x="1693268" y="2504286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50" name="矩形 20"/>
          <p:cNvSpPr/>
          <p:nvPr/>
        </p:nvSpPr>
        <p:spPr>
          <a:xfrm>
            <a:off x="584126" y="35335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1</a:t>
            </a:r>
            <a:endParaRPr lang="zh-CN" altLang="en-US" dirty="0"/>
          </a:p>
        </p:txBody>
      </p:sp>
      <p:sp>
        <p:nvSpPr>
          <p:cNvPr id="51" name="矩形 21"/>
          <p:cNvSpPr/>
          <p:nvPr/>
        </p:nvSpPr>
        <p:spPr>
          <a:xfrm>
            <a:off x="1391804" y="4060688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2</a:t>
            </a:r>
            <a:endParaRPr lang="zh-CN" altLang="en-US" dirty="0"/>
          </a:p>
        </p:txBody>
      </p:sp>
      <p:sp>
        <p:nvSpPr>
          <p:cNvPr id="52" name="矩形 22"/>
          <p:cNvSpPr/>
          <p:nvPr/>
        </p:nvSpPr>
        <p:spPr>
          <a:xfrm>
            <a:off x="2088123" y="35312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3</a:t>
            </a:r>
            <a:endParaRPr lang="zh-CN" altLang="en-US" dirty="0"/>
          </a:p>
        </p:txBody>
      </p:sp>
      <p:cxnSp>
        <p:nvCxnSpPr>
          <p:cNvPr id="53" name="直接连接符 23"/>
          <p:cNvCxnSpPr>
            <a:stCxn id="54" idx="1"/>
          </p:cNvCxnSpPr>
          <p:nvPr/>
        </p:nvCxnSpPr>
        <p:spPr>
          <a:xfrm flipH="1">
            <a:off x="2463390" y="1713879"/>
            <a:ext cx="1224136" cy="19555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87526" y="148304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(1) </a:t>
            </a:r>
            <a:r>
              <a:rPr lang="zh-CN" altLang="en-US" sz="2400" dirty="0" smtClean="0">
                <a:cs typeface="Times New Roman" pitchFamily="18" charset="0"/>
              </a:rPr>
              <a:t>社交关系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5" name="直接连接符 25"/>
          <p:cNvCxnSpPr>
            <a:endCxn id="56" idx="1"/>
          </p:cNvCxnSpPr>
          <p:nvPr/>
        </p:nvCxnSpPr>
        <p:spPr>
          <a:xfrm flipV="1">
            <a:off x="2783026" y="2225844"/>
            <a:ext cx="900291" cy="51648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83317" y="1995011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(2) </a:t>
            </a:r>
            <a:r>
              <a:rPr lang="en-US" altLang="zh-CN" sz="2400" dirty="0"/>
              <a:t>“</a:t>
            </a:r>
            <a:r>
              <a:rPr lang="zh-CN" altLang="en-US" sz="2400" dirty="0" smtClean="0">
                <a:cs typeface="Times New Roman" pitchFamily="18" charset="0"/>
              </a:rPr>
              <a:t>用户</a:t>
            </a:r>
            <a:r>
              <a:rPr lang="en-US" altLang="zh-CN" sz="2400" dirty="0" smtClean="0">
                <a:cs typeface="Times New Roman" pitchFamily="18" charset="0"/>
              </a:rPr>
              <a:t>-</a:t>
            </a:r>
            <a:r>
              <a:rPr lang="zh-CN" altLang="en-US" sz="2400" dirty="0" smtClean="0">
                <a:cs typeface="Times New Roman" pitchFamily="18" charset="0"/>
              </a:rPr>
              <a:t>用户</a:t>
            </a:r>
            <a:r>
              <a:rPr lang="en-US" altLang="zh-CN" sz="2400" dirty="0" smtClean="0">
                <a:cs typeface="Times New Roman" pitchFamily="18" charset="0"/>
              </a:rPr>
              <a:t>”</a:t>
            </a:r>
            <a:r>
              <a:rPr lang="zh-CN" altLang="en-US" sz="2400" dirty="0" smtClean="0">
                <a:cs typeface="Times New Roman" pitchFamily="18" charset="0"/>
              </a:rPr>
              <a:t>交互频度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7" name="直接连接符 27"/>
          <p:cNvCxnSpPr>
            <a:endCxn id="58" idx="1"/>
          </p:cNvCxnSpPr>
          <p:nvPr/>
        </p:nvCxnSpPr>
        <p:spPr>
          <a:xfrm>
            <a:off x="2865265" y="2691798"/>
            <a:ext cx="822260" cy="433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687525" y="2504286"/>
            <a:ext cx="369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cs typeface="Times New Roman" pitchFamily="18" charset="0"/>
              </a:rPr>
              <a:t>(3) </a:t>
            </a:r>
            <a:r>
              <a:rPr lang="en-US" altLang="zh-CN" sz="2400" b="1" dirty="0"/>
              <a:t>“</a:t>
            </a:r>
            <a:r>
              <a:rPr lang="zh-CN" altLang="en-US" sz="2400" b="1" dirty="0" smtClean="0">
                <a:cs typeface="Times New Roman" pitchFamily="18" charset="0"/>
              </a:rPr>
              <a:t>用户</a:t>
            </a:r>
            <a:r>
              <a:rPr lang="en-US" altLang="zh-CN" sz="2400" b="1" dirty="0" smtClean="0">
                <a:cs typeface="Times New Roman" pitchFamily="18" charset="0"/>
              </a:rPr>
              <a:t>-</a:t>
            </a:r>
            <a:r>
              <a:rPr lang="zh-CN" altLang="en-US" sz="2400" b="1" dirty="0" smtClean="0">
                <a:cs typeface="Times New Roman" pitchFamily="18" charset="0"/>
              </a:rPr>
              <a:t>微博</a:t>
            </a:r>
            <a:r>
              <a:rPr lang="en-US" altLang="zh-CN" sz="2400" b="1" dirty="0" smtClean="0"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cs typeface="Times New Roman" pitchFamily="18" charset="0"/>
              </a:rPr>
              <a:t>采纳次数</a:t>
            </a:r>
            <a:endParaRPr lang="zh-CN" altLang="en-US" sz="2400" b="1" dirty="0">
              <a:cs typeface="Times New Roman" pitchFamily="18" charset="0"/>
            </a:endParaRPr>
          </a:p>
        </p:txBody>
      </p:sp>
      <p:cxnSp>
        <p:nvCxnSpPr>
          <p:cNvPr id="59" name="直接连接符 29"/>
          <p:cNvCxnSpPr>
            <a:stCxn id="52" idx="3"/>
            <a:endCxn id="60" idx="1"/>
          </p:cNvCxnSpPr>
          <p:nvPr/>
        </p:nvCxnSpPr>
        <p:spPr>
          <a:xfrm flipV="1">
            <a:off x="3006145" y="3315339"/>
            <a:ext cx="681379" cy="36340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87524" y="3084506"/>
            <a:ext cx="2300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(4) </a:t>
            </a:r>
            <a:r>
              <a:rPr lang="zh-CN" altLang="en-US" sz="2400" dirty="0" smtClean="0">
                <a:cs typeface="Times New Roman" pitchFamily="18" charset="0"/>
              </a:rPr>
              <a:t>微博内容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61" name="直接连接符 13"/>
          <p:cNvCxnSpPr>
            <a:stCxn id="48" idx="4"/>
            <a:endCxn id="51" idx="0"/>
          </p:cNvCxnSpPr>
          <p:nvPr/>
        </p:nvCxnSpPr>
        <p:spPr>
          <a:xfrm>
            <a:off x="1621651" y="1909429"/>
            <a:ext cx="229164" cy="215125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76056" y="368753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cs typeface="Times New Roman" pitchFamily="18" charset="0"/>
              </a:rPr>
              <a:t>传统行为预测方法</a:t>
            </a:r>
            <a:endParaRPr lang="zh-CN" altLang="en-US" sz="2800" dirty="0"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22824" y="24735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cs typeface="Times New Roman" pitchFamily="18" charset="0"/>
              </a:rPr>
              <a:t>过于稀疏</a:t>
            </a:r>
          </a:p>
        </p:txBody>
      </p:sp>
    </p:spTree>
    <p:extLst>
      <p:ext uri="{BB962C8B-B14F-4D97-AF65-F5344CB8AC3E}">
        <p14:creationId xmlns:p14="http://schemas.microsoft.com/office/powerpoint/2010/main" val="10677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解决思路：社交</a:t>
            </a:r>
            <a:r>
              <a:rPr lang="zh-CN" altLang="en-US" dirty="0"/>
              <a:t>上下文</a:t>
            </a:r>
            <a:r>
              <a:rPr lang="zh-CN" altLang="en-US" dirty="0" smtClean="0"/>
              <a:t>关联性因素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微博内容是否符合</a:t>
            </a:r>
            <a:r>
              <a:rPr lang="zh-CN" altLang="en-US" sz="3200" b="1" dirty="0">
                <a:solidFill>
                  <a:srgbClr val="7030A0"/>
                </a:solidFill>
              </a:rPr>
              <a:t>兴趣偏好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发来微博的用户是否有</a:t>
            </a:r>
            <a:r>
              <a:rPr lang="zh-CN" altLang="en-US" sz="3200" b="1" dirty="0">
                <a:solidFill>
                  <a:srgbClr val="7030A0"/>
                </a:solidFill>
              </a:rPr>
              <a:t>影响力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94" y="4959741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08326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82431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29" y="2951057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88" y="295105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3448237" y="3415252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06406" y="287605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(0) 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关注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6" name="弧形 15"/>
          <p:cNvSpPr/>
          <p:nvPr/>
        </p:nvSpPr>
        <p:spPr>
          <a:xfrm rot="16200000" flipV="1">
            <a:off x="7123365" y="3585962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524327" y="3106886"/>
            <a:ext cx="1265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(1) 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发布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8" name="弧形 17"/>
          <p:cNvSpPr/>
          <p:nvPr/>
        </p:nvSpPr>
        <p:spPr>
          <a:xfrm rot="1935652" flipV="1">
            <a:off x="1333572" y="3293586"/>
            <a:ext cx="4341420" cy="549931"/>
          </a:xfrm>
          <a:prstGeom prst="arc">
            <a:avLst>
              <a:gd name="adj1" fmla="val 12541081"/>
              <a:gd name="adj2" fmla="val 21478181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04282" y="3614617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(2)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接收并阅读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20294145" flipV="1">
            <a:off x="299607" y="4041549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59510" y="3950291"/>
            <a:ext cx="2071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(3)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是否转发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</a:t>
            </a:r>
            <a:r>
              <a:rPr lang="zh-CN" altLang="en-US" dirty="0"/>
              <a:t>思路</a:t>
            </a:r>
            <a:r>
              <a:rPr lang="zh-CN" altLang="en-US" dirty="0" smtClean="0"/>
              <a:t>：</a:t>
            </a:r>
            <a:r>
              <a:rPr lang="zh-CN" altLang="en-US" dirty="0"/>
              <a:t>社交上下文关联性因素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2564"/>
            <a:ext cx="3960000" cy="30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3960000" cy="30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1665245" y="5373216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人人网</a:t>
            </a:r>
            <a:endParaRPr lang="zh-CN" altLang="en-US" sz="3200" dirty="0"/>
          </a:p>
        </p:txBody>
      </p:sp>
      <p:sp>
        <p:nvSpPr>
          <p:cNvPr id="26" name="矩形 25"/>
          <p:cNvSpPr/>
          <p:nvPr/>
        </p:nvSpPr>
        <p:spPr>
          <a:xfrm>
            <a:off x="5926961" y="537321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腾讯微博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4976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基于社交上下文行为模型</a:t>
            </a:r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39" y="1454471"/>
            <a:ext cx="5931857" cy="7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39" y="2271986"/>
            <a:ext cx="5952471" cy="36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9"/>
          <p:cNvSpPr/>
          <p:nvPr/>
        </p:nvSpPr>
        <p:spPr>
          <a:xfrm>
            <a:off x="7483373" y="4085174"/>
            <a:ext cx="1528701" cy="869205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微博特征向量</a:t>
            </a:r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V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3" name="矩形 8"/>
          <p:cNvSpPr/>
          <p:nvPr/>
        </p:nvSpPr>
        <p:spPr>
          <a:xfrm>
            <a:off x="7483373" y="2420888"/>
            <a:ext cx="1528701" cy="8941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用户特征向量</a:t>
            </a:r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U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4" name="矩形 11"/>
          <p:cNvSpPr/>
          <p:nvPr/>
        </p:nvSpPr>
        <p:spPr>
          <a:xfrm>
            <a:off x="126934" y="4163344"/>
            <a:ext cx="1260258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发送者</a:t>
            </a:r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G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35407" y="2453914"/>
            <a:ext cx="1443312" cy="864095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用户</a:t>
            </a:r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-</a:t>
            </a:r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发送者</a:t>
            </a:r>
            <a:endParaRPr lang="en-US" altLang="zh-CN" dirty="0" smtClean="0">
              <a:solidFill>
                <a:srgbClr val="7030A0"/>
              </a:solidFill>
              <a:cs typeface="Times New Roman" pitchFamily="18" charset="0"/>
            </a:endParaRPr>
          </a:p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影响力</a:t>
            </a:r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b="1" i="1" dirty="0" smtClean="0">
                <a:solidFill>
                  <a:schemeClr val="tx1"/>
                </a:solidFill>
                <a:cs typeface="Times New Roman" pitchFamily="18" charset="0"/>
              </a:rPr>
              <a:t>S</a:t>
            </a:r>
            <a:endParaRPr lang="zh-CN" altLang="en-US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6" name="矩形 11"/>
          <p:cNvSpPr/>
          <p:nvPr/>
        </p:nvSpPr>
        <p:spPr>
          <a:xfrm>
            <a:off x="3625718" y="5949280"/>
            <a:ext cx="1800200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行为观测</a:t>
            </a:r>
            <a:endParaRPr lang="en-US" altLang="zh-CN" sz="2400" dirty="0" smtClean="0">
              <a:solidFill>
                <a:srgbClr val="7030A0"/>
              </a:solidFill>
              <a:cs typeface="Times New Roman" pitchFamily="18" charset="0"/>
            </a:endParaRPr>
          </a:p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矩阵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R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3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ContextMF</a:t>
            </a:r>
            <a:r>
              <a:rPr lang="zh-CN" altLang="en-US" dirty="0" smtClean="0">
                <a:latin typeface="+mn-lt"/>
                <a:ea typeface="+mn-ea"/>
              </a:rPr>
              <a:t>模型算法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1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最小</a:t>
            </a:r>
            <a:r>
              <a:rPr lang="zh-CN" altLang="en-US" dirty="0" smtClean="0"/>
              <a:t>化</a:t>
            </a:r>
            <a:r>
              <a:rPr lang="en-US" altLang="zh-CN" dirty="0" smtClean="0"/>
              <a:t>s</a:t>
            </a:r>
            <a:r>
              <a:rPr lang="en-US" altLang="zh-CN" sz="2400" dirty="0" smtClean="0"/>
              <a:t>um-of-squared errors function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梯度下降框架：</a:t>
            </a:r>
            <a:r>
              <a:rPr lang="en-US" altLang="zh-CN" sz="2400" dirty="0" smtClean="0"/>
              <a:t>Block </a:t>
            </a:r>
            <a:r>
              <a:rPr lang="en-US" altLang="zh-CN" sz="2400" dirty="0"/>
              <a:t>coordinate </a:t>
            </a:r>
            <a:r>
              <a:rPr lang="en-US" altLang="zh-CN" sz="2400"/>
              <a:t>descent </a:t>
            </a:r>
            <a:r>
              <a:rPr lang="en-US" altLang="zh-CN" sz="2400" smtClean="0"/>
              <a:t>scheme</a:t>
            </a:r>
            <a:endParaRPr lang="en-US" altLang="zh-CN" sz="2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21" y="3789040"/>
            <a:ext cx="44386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5245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25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lt"/>
                <a:ea typeface="+mn-ea"/>
              </a:rPr>
              <a:t>性能评测：采纳信息行为预测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5"/>
            <a:ext cx="4648697" cy="44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25295"/>
              </p:ext>
            </p:extLst>
          </p:nvPr>
        </p:nvGraphicFramePr>
        <p:xfrm>
          <a:off x="4860032" y="2276872"/>
          <a:ext cx="3935760" cy="18542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40160"/>
                <a:gridCol w="1296144"/>
                <a:gridCol w="11994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人人网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腾讯微博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MAE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-19.1%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-24.2%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RMSE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-12.8%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-20.7%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Kendall’s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+9.82%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+2.1%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Spearman’s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+10.6%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+3.1%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2"/>
          <p:cNvSpPr/>
          <p:nvPr/>
        </p:nvSpPr>
        <p:spPr>
          <a:xfrm>
            <a:off x="107504" y="3429000"/>
            <a:ext cx="4608512" cy="72008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6"/>
          <p:cNvSpPr/>
          <p:nvPr/>
        </p:nvSpPr>
        <p:spPr>
          <a:xfrm>
            <a:off x="127596" y="5517232"/>
            <a:ext cx="4608512" cy="73073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15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分析用户采纳</a:t>
            </a:r>
            <a:r>
              <a:rPr lang="zh-CN" altLang="en-US" sz="2800" dirty="0"/>
              <a:t>信息</a:t>
            </a:r>
            <a:r>
              <a:rPr lang="zh-CN" altLang="en-US" sz="2800" dirty="0" smtClean="0"/>
              <a:t>行为的社交上下文关联特性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提出基于社交上下文的行为预测模型</a:t>
            </a:r>
            <a:r>
              <a:rPr lang="en-US" altLang="zh-CN" sz="2800" dirty="0" err="1" smtClean="0"/>
              <a:t>ContextMF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提升真实社交媒体中用户行为预测效果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</a:t>
            </a:r>
            <a:r>
              <a:rPr lang="zh-CN" altLang="en-US" sz="2400" dirty="0"/>
              <a:t>收率</a:t>
            </a:r>
            <a:r>
              <a:rPr lang="en-US" altLang="zh-CN" sz="2400" dirty="0" smtClean="0"/>
              <a:t>13.8%)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 TKDE 2014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引用</a:t>
            </a:r>
            <a:r>
              <a:rPr lang="zh-CN" altLang="en-US" sz="2400" dirty="0" smtClean="0"/>
              <a:t>次数</a:t>
            </a:r>
            <a:r>
              <a:rPr lang="zh-CN" altLang="en-US" sz="2400" dirty="0" smtClean="0"/>
              <a:t>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81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时空上下文：多面性和动态性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30" name="直接箭头连接符 29"/>
          <p:cNvCxnSpPr>
            <a:stCxn id="55" idx="0"/>
          </p:cNvCxnSpPr>
          <p:nvPr/>
        </p:nvCxnSpPr>
        <p:spPr>
          <a:xfrm flipH="1" flipV="1">
            <a:off x="907723" y="2564904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5" idx="0"/>
          </p:cNvCxnSpPr>
          <p:nvPr/>
        </p:nvCxnSpPr>
        <p:spPr>
          <a:xfrm flipV="1">
            <a:off x="3738114" y="3278935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459017" y="285765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7030A0"/>
                </a:solidFill>
              </a:rPr>
              <a:t>发布</a:t>
            </a:r>
            <a:r>
              <a:rPr lang="zh-CN" altLang="en-US" sz="2400" dirty="0" smtClean="0">
                <a:solidFill>
                  <a:srgbClr val="7030A0"/>
                </a:solidFill>
              </a:rPr>
              <a:t>者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5" name="直接箭头连接符 34"/>
          <p:cNvCxnSpPr>
            <a:stCxn id="55" idx="0"/>
          </p:cNvCxnSpPr>
          <p:nvPr/>
        </p:nvCxnSpPr>
        <p:spPr>
          <a:xfrm flipV="1">
            <a:off x="3738114" y="2454481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34418" y="220900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和谁在一起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39" name="直接箭头连接符 38"/>
          <p:cNvCxnSpPr>
            <a:stCxn id="55" idx="0"/>
            <a:endCxn id="42" idx="2"/>
          </p:cNvCxnSpPr>
          <p:nvPr/>
        </p:nvCxnSpPr>
        <p:spPr>
          <a:xfrm flipV="1">
            <a:off x="3738114" y="2209005"/>
            <a:ext cx="1124922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462926" y="174734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设备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3" name="直接箭头连接符 42"/>
          <p:cNvCxnSpPr>
            <a:stCxn id="55" idx="0"/>
          </p:cNvCxnSpPr>
          <p:nvPr/>
        </p:nvCxnSpPr>
        <p:spPr>
          <a:xfrm flipH="1" flipV="1">
            <a:off x="3171426" y="1556792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304264" y="14948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地点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3" y="2439837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51" name="矩形 50"/>
          <p:cNvSpPr/>
          <p:nvPr/>
        </p:nvSpPr>
        <p:spPr>
          <a:xfrm>
            <a:off x="1223153" y="2002464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配图</a:t>
            </a:r>
            <a:endParaRPr lang="en-US" altLang="zh-CN" sz="2400" dirty="0" smtClean="0">
              <a:solidFill>
                <a:srgbClr val="7030A0"/>
              </a:solidFill>
            </a:endParaRPr>
          </a:p>
          <a:p>
            <a:pPr lvl="0"/>
            <a:r>
              <a:rPr lang="zh-CN" altLang="en-US" sz="2400" dirty="0">
                <a:solidFill>
                  <a:srgbClr val="7030A0"/>
                </a:solidFill>
              </a:rPr>
              <a:t>照片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52" name="直接箭头连接符 51"/>
          <p:cNvCxnSpPr>
            <a:stCxn id="55" idx="0"/>
          </p:cNvCxnSpPr>
          <p:nvPr/>
        </p:nvCxnSpPr>
        <p:spPr>
          <a:xfrm flipH="1" flipV="1">
            <a:off x="395536" y="3736735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07504" y="324056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文本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198114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消息</a:t>
            </a:r>
          </a:p>
        </p:txBody>
      </p:sp>
      <p:cxnSp>
        <p:nvCxnSpPr>
          <p:cNvPr id="57" name="直接箭头连接符 56"/>
          <p:cNvCxnSpPr>
            <a:endCxn id="55" idx="2"/>
          </p:cNvCxnSpPr>
          <p:nvPr/>
        </p:nvCxnSpPr>
        <p:spPr>
          <a:xfrm>
            <a:off x="395536" y="4827324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5" idx="6"/>
            <a:endCxn id="61" idx="2"/>
          </p:cNvCxnSpPr>
          <p:nvPr/>
        </p:nvCxnSpPr>
        <p:spPr>
          <a:xfrm>
            <a:off x="4278114" y="4827324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7544125" y="484812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时间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463540" y="5106514"/>
            <a:ext cx="14157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18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日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生日聚会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白宫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574498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消息</a:t>
            </a:r>
          </a:p>
        </p:txBody>
      </p:sp>
      <p:cxnSp>
        <p:nvCxnSpPr>
          <p:cNvPr id="62" name="直接箭头连接符 61"/>
          <p:cNvCxnSpPr>
            <a:stCxn id="61" idx="6"/>
          </p:cNvCxnSpPr>
          <p:nvPr/>
        </p:nvCxnSpPr>
        <p:spPr>
          <a:xfrm>
            <a:off x="6654498" y="4827324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663565" y="5106514"/>
            <a:ext cx="23439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17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日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圣帕特里克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爱尔兰人酒吧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85" y="2855640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4" y="3958027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1" y="1956517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306" y="2670670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31" y="3349645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15" y="5445224"/>
            <a:ext cx="1342091" cy="112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1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研究背景：社交媒体用户行为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/>
              <a:t>社交</a:t>
            </a:r>
            <a:r>
              <a:rPr lang="zh-CN" altLang="en-US" sz="3000" dirty="0" smtClean="0"/>
              <a:t>媒体使研究用户行为成为可能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社交媒体用户行为比社交网络上更丰富</a:t>
            </a:r>
            <a:endParaRPr lang="en-US" altLang="zh-CN" sz="30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2551184" y="5803276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用户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0544" y="5803276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7030A0"/>
                </a:solidFill>
              </a:rPr>
              <a:t>信息</a:t>
            </a:r>
          </a:p>
        </p:txBody>
      </p:sp>
      <p:cxnSp>
        <p:nvCxnSpPr>
          <p:cNvPr id="7" name="直接箭头连接符 6"/>
          <p:cNvCxnSpPr>
            <a:stCxn id="5" idx="3"/>
            <a:endCxn id="6" idx="1"/>
          </p:cNvCxnSpPr>
          <p:nvPr/>
        </p:nvCxnSpPr>
        <p:spPr>
          <a:xfrm>
            <a:off x="3866238" y="6025241"/>
            <a:ext cx="1604306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5" idx="0"/>
            <a:endCxn id="5" idx="2"/>
          </p:cNvCxnSpPr>
          <p:nvPr/>
        </p:nvCxnSpPr>
        <p:spPr>
          <a:xfrm rot="16200000" flipH="1">
            <a:off x="2986746" y="6025240"/>
            <a:ext cx="443929" cy="12700"/>
          </a:xfrm>
          <a:prstGeom prst="curvedConnector5">
            <a:avLst>
              <a:gd name="adj1" fmla="val -51495"/>
              <a:gd name="adj2" fmla="val -7109591"/>
              <a:gd name="adj3" fmla="val 151495"/>
            </a:avLst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83192" y="5054846"/>
            <a:ext cx="5353104" cy="1585780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6882" y="6381328"/>
            <a:ext cx="1052187" cy="38877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数据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358" y="5054846"/>
            <a:ext cx="1791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社交网络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3866238" y="5373216"/>
            <a:ext cx="1791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社交媒体</a:t>
            </a:r>
            <a:endParaRPr lang="zh-CN" altLang="en-US" sz="2800" dirty="0"/>
          </a:p>
        </p:txBody>
      </p:sp>
      <p:pic>
        <p:nvPicPr>
          <p:cNvPr id="3074" name="Picture 2" descr="C:\Users\meng\Desktop\260617-13010G95203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06" y="2195525"/>
            <a:ext cx="14664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76" y="2241068"/>
            <a:ext cx="1638323" cy="136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右箭头 27"/>
          <p:cNvSpPr/>
          <p:nvPr/>
        </p:nvSpPr>
        <p:spPr>
          <a:xfrm flipH="1">
            <a:off x="5238882" y="2717937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30" y="2201779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右箭头 32"/>
          <p:cNvSpPr/>
          <p:nvPr/>
        </p:nvSpPr>
        <p:spPr>
          <a:xfrm>
            <a:off x="2599309" y="2724115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32660" y="3628947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“用户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-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用户”交互</a:t>
            </a:r>
            <a:endParaRPr lang="zh-CN" altLang="en-US" sz="2400" b="1" dirty="0"/>
          </a:p>
        </p:txBody>
      </p:sp>
      <p:sp>
        <p:nvSpPr>
          <p:cNvPr id="39" name="矩形 38"/>
          <p:cNvSpPr/>
          <p:nvPr/>
        </p:nvSpPr>
        <p:spPr>
          <a:xfrm>
            <a:off x="5705306" y="3628947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“用户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-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信息”交互</a:t>
            </a:r>
            <a:endParaRPr lang="zh-CN" altLang="en-US" sz="2400" b="1" dirty="0"/>
          </a:p>
        </p:txBody>
      </p:sp>
      <p:pic>
        <p:nvPicPr>
          <p:cNvPr id="3078" name="Picture 6" descr="C:\Users\meng\Desktop\icon320x32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15" y="3717030"/>
            <a:ext cx="566645" cy="5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meng\Desktop\Twitter_al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16" y="3717029"/>
            <a:ext cx="572749" cy="57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1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基于时空上下文的行为建模问题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378537" y="2252799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用户行为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417191" y="3030936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空间 多面性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378537" y="4056258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时间 动态性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065042" y="2842296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张量序列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075431" y="462263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分解与填充</a:t>
            </a:r>
            <a:endParaRPr lang="en-US" sz="3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12"/>
          <p:cNvCxnSpPr>
            <a:stCxn id="7" idx="1"/>
            <a:endCxn id="6" idx="1"/>
          </p:cNvCxnSpPr>
          <p:nvPr/>
        </p:nvCxnSpPr>
        <p:spPr>
          <a:xfrm rot="10800000" flipH="1">
            <a:off x="378537" y="339093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7" idx="3"/>
            <a:endCxn id="6" idx="3"/>
          </p:cNvCxnSpPr>
          <p:nvPr/>
        </p:nvCxnSpPr>
        <p:spPr>
          <a:xfrm flipV="1">
            <a:off x="2755977" y="339093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>
            <a:stCxn id="6" idx="3"/>
            <a:endCxn id="8" idx="1"/>
          </p:cNvCxnSpPr>
          <p:nvPr/>
        </p:nvCxnSpPr>
        <p:spPr>
          <a:xfrm>
            <a:off x="2794631" y="3390936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>
            <a:stCxn id="9" idx="1"/>
            <a:endCxn id="8" idx="1"/>
          </p:cNvCxnSpPr>
          <p:nvPr/>
        </p:nvCxnSpPr>
        <p:spPr>
          <a:xfrm rot="10800000">
            <a:off x="6065043" y="3390937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195299" y="4617561"/>
            <a:ext cx="274320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7030A0"/>
                </a:solidFill>
                <a:latin typeface="+mn-ea"/>
                <a:cs typeface="Arial" panose="020B0604020202020204" pitchFamily="34" charset="0"/>
              </a:rPr>
              <a:t>模式发现</a:t>
            </a:r>
            <a:endParaRPr lang="en-US" sz="3200" dirty="0" smtClean="0">
              <a:solidFill>
                <a:srgbClr val="7030A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088415" y="5262713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7030A0"/>
                </a:solidFill>
                <a:latin typeface="+mn-ea"/>
                <a:cs typeface="Arial" panose="020B0604020202020204" pitchFamily="34" charset="0"/>
              </a:rPr>
              <a:t>行为预测</a:t>
            </a:r>
            <a:endParaRPr lang="en-US" sz="3200" dirty="0" smtClean="0">
              <a:solidFill>
                <a:srgbClr val="7030A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481864" y="2862228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7030A0"/>
                </a:solidFill>
                <a:latin typeface="+mn-ea"/>
                <a:cs typeface="Arial" panose="020B0604020202020204" pitchFamily="34" charset="0"/>
              </a:rPr>
              <a:t>行为建模</a:t>
            </a:r>
            <a:endParaRPr lang="en-US" sz="3200" dirty="0" smtClean="0">
              <a:solidFill>
                <a:srgbClr val="7030A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338581" y="2362420"/>
            <a:ext cx="2450286" cy="400927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474594" y="1996608"/>
            <a:ext cx="1086332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目标</a:t>
            </a:r>
            <a:endParaRPr lang="en-US" sz="3200" b="1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707743" y="1443844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731911" y="24928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地点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6082090" y="186107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发布者</a:t>
            </a: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510912" y="217775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文本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835681" y="15835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时间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147911" y="1920866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715855" y="192086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6081781" y="5792980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151371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865933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505893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607160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247120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733413" y="5933183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Rectangle 21"/>
          <p:cNvSpPr/>
          <p:nvPr/>
        </p:nvSpPr>
        <p:spPr>
          <a:xfrm>
            <a:off x="6680095" y="4014283"/>
            <a:ext cx="1086332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思路</a:t>
            </a:r>
            <a:endParaRPr lang="en-US" sz="2400" b="1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8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时空上下文建模的难点和解决方案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技术难点</a:t>
            </a:r>
            <a:endParaRPr lang="en-US" altLang="zh-CN" sz="32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FF0000"/>
                </a:solidFill>
              </a:rPr>
              <a:t>高稀疏度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0070C0"/>
                </a:solidFill>
              </a:rPr>
              <a:t>高复杂性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解决方案</a:t>
            </a:r>
            <a:endParaRPr lang="en-US" altLang="zh-CN" sz="32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FF0000"/>
                </a:solidFill>
              </a:rPr>
              <a:t>富足的辅助知识作为约束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70C0"/>
                </a:solidFill>
              </a:rPr>
              <a:t>用增量数据更新聚类矩阵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7" name="直接连接符 14"/>
          <p:cNvCxnSpPr/>
          <p:nvPr/>
        </p:nvCxnSpPr>
        <p:spPr>
          <a:xfrm>
            <a:off x="1184761" y="4436796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立方体 15"/>
          <p:cNvSpPr/>
          <p:nvPr/>
        </p:nvSpPr>
        <p:spPr>
          <a:xfrm>
            <a:off x="2208053" y="3880824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16"/>
          <p:cNvSpPr/>
          <p:nvPr/>
        </p:nvSpPr>
        <p:spPr>
          <a:xfrm>
            <a:off x="1776005" y="4295841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17"/>
          <p:cNvSpPr/>
          <p:nvPr/>
        </p:nvSpPr>
        <p:spPr>
          <a:xfrm>
            <a:off x="1415965" y="4703980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8"/>
          <p:cNvCxnSpPr/>
          <p:nvPr/>
        </p:nvCxnSpPr>
        <p:spPr>
          <a:xfrm>
            <a:off x="3648213" y="443235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0662" y="444878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5593" y="56756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80677" y="530633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2268" y="549099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5393" y="512018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11385" y="469518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cxnSp>
        <p:nvCxnSpPr>
          <p:cNvPr id="18" name="直接连接符 25"/>
          <p:cNvCxnSpPr/>
          <p:nvPr/>
        </p:nvCxnSpPr>
        <p:spPr>
          <a:xfrm>
            <a:off x="5517413" y="5291989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立方体 26"/>
          <p:cNvSpPr/>
          <p:nvPr/>
        </p:nvSpPr>
        <p:spPr>
          <a:xfrm>
            <a:off x="5818665" y="4740457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27"/>
          <p:cNvSpPr/>
          <p:nvPr/>
        </p:nvSpPr>
        <p:spPr>
          <a:xfrm>
            <a:off x="6759681" y="474045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8"/>
          <p:cNvSpPr/>
          <p:nvPr/>
        </p:nvSpPr>
        <p:spPr>
          <a:xfrm>
            <a:off x="6972753" y="474045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9"/>
          <p:cNvSpPr/>
          <p:nvPr/>
        </p:nvSpPr>
        <p:spPr>
          <a:xfrm>
            <a:off x="7172617" y="474045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30"/>
          <p:cNvCxnSpPr/>
          <p:nvPr/>
        </p:nvCxnSpPr>
        <p:spPr>
          <a:xfrm>
            <a:off x="7352637" y="5280517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45031" y="529448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6582" y="571709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361666" y="537873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6593" y="588747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4063" y="588747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7878" y="588747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30" name="下箭头 46"/>
          <p:cNvSpPr/>
          <p:nvPr/>
        </p:nvSpPr>
        <p:spPr>
          <a:xfrm rot="16200000">
            <a:off x="4470592" y="4716191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立方体 34"/>
          <p:cNvSpPr/>
          <p:nvPr/>
        </p:nvSpPr>
        <p:spPr>
          <a:xfrm>
            <a:off x="5604281" y="3494003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35"/>
          <p:cNvSpPr/>
          <p:nvPr/>
        </p:nvSpPr>
        <p:spPr>
          <a:xfrm>
            <a:off x="6636323" y="3494003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496185" y="36333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2546" y="40281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138390" y="37242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6193626" y="3704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8950" y="40565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cxnSp>
        <p:nvCxnSpPr>
          <p:cNvPr id="38" name="直接连接符 41"/>
          <p:cNvCxnSpPr/>
          <p:nvPr/>
        </p:nvCxnSpPr>
        <p:spPr>
          <a:xfrm>
            <a:off x="6068660" y="4286091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42"/>
          <p:cNvCxnSpPr>
            <a:stCxn id="37" idx="1"/>
          </p:cNvCxnSpPr>
          <p:nvPr/>
        </p:nvCxnSpPr>
        <p:spPr>
          <a:xfrm flipH="1">
            <a:off x="6405270" y="4241209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基于</a:t>
            </a:r>
            <a:r>
              <a:rPr lang="zh-CN" altLang="en-US" sz="3200" b="1" dirty="0"/>
              <a:t>张量摄动理论</a:t>
            </a:r>
            <a:r>
              <a:rPr lang="zh-CN" altLang="en-US" sz="3200" dirty="0"/>
              <a:t>的</a:t>
            </a:r>
            <a:r>
              <a:rPr lang="zh-CN" altLang="en-US" sz="3200" b="1" dirty="0"/>
              <a:t>多面进化分析</a:t>
            </a:r>
            <a:r>
              <a:rPr lang="zh-CN" altLang="en-US" sz="3200" dirty="0" smtClean="0"/>
              <a:t>方法</a:t>
            </a:r>
            <a:r>
              <a:rPr lang="en-US" altLang="zh-CN" sz="3200" dirty="0"/>
              <a:t>FEMA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立方体 17"/>
          <p:cNvSpPr/>
          <p:nvPr/>
        </p:nvSpPr>
        <p:spPr>
          <a:xfrm>
            <a:off x="2413048" y="1851292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2676" y="28229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996996" y="245364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立方体 28"/>
          <p:cNvSpPr/>
          <p:nvPr/>
        </p:nvSpPr>
        <p:spPr>
          <a:xfrm>
            <a:off x="4050877" y="1820968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30"/>
          <p:cNvCxnSpPr/>
          <p:nvPr/>
        </p:nvCxnSpPr>
        <p:spPr>
          <a:xfrm>
            <a:off x="4923839" y="23624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5325211" y="493646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立方体 34"/>
          <p:cNvSpPr/>
          <p:nvPr/>
        </p:nvSpPr>
        <p:spPr>
          <a:xfrm>
            <a:off x="5855735" y="478514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4" name="立方体 35"/>
          <p:cNvSpPr/>
          <p:nvPr/>
        </p:nvSpPr>
        <p:spPr>
          <a:xfrm>
            <a:off x="5855734" y="5903252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54852" y="145163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下箭头 46"/>
          <p:cNvSpPr/>
          <p:nvPr/>
        </p:nvSpPr>
        <p:spPr>
          <a:xfrm rot="632757">
            <a:off x="3978550" y="2988693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50524" y="21911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8" name="立方体 50"/>
          <p:cNvSpPr/>
          <p:nvPr/>
        </p:nvSpPr>
        <p:spPr>
          <a:xfrm>
            <a:off x="5773425" y="1820968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93053" y="279265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5357373" y="24233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6649" y="145163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73425" y="145163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3" name="立方体 55"/>
          <p:cNvSpPr/>
          <p:nvPr/>
        </p:nvSpPr>
        <p:spPr>
          <a:xfrm>
            <a:off x="6012351" y="3428528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5331623" y="60426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5734" y="4306405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55734" y="5431593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04874" y="385914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394716" y="335669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9" name="立方体 61"/>
          <p:cNvSpPr/>
          <p:nvPr/>
        </p:nvSpPr>
        <p:spPr>
          <a:xfrm>
            <a:off x="5519008" y="3294273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立方体 62"/>
          <p:cNvSpPr/>
          <p:nvPr/>
        </p:nvSpPr>
        <p:spPr>
          <a:xfrm>
            <a:off x="5519009" y="4390841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立方体 63"/>
          <p:cNvSpPr/>
          <p:nvPr/>
        </p:nvSpPr>
        <p:spPr>
          <a:xfrm>
            <a:off x="5519008" y="5508696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64"/>
          <p:cNvSpPr/>
          <p:nvPr/>
        </p:nvSpPr>
        <p:spPr>
          <a:xfrm>
            <a:off x="2243886" y="3930474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731910" y="40698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4" name="立方体 66"/>
          <p:cNvSpPr/>
          <p:nvPr/>
        </p:nvSpPr>
        <p:spPr>
          <a:xfrm>
            <a:off x="2254442" y="4755138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1748878" y="489450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36" name="直接连接符 68"/>
          <p:cNvCxnSpPr/>
          <p:nvPr/>
        </p:nvCxnSpPr>
        <p:spPr>
          <a:xfrm>
            <a:off x="2419286" y="3293162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88763" y="33418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矩阵化</a:t>
            </a:r>
          </a:p>
        </p:txBody>
      </p:sp>
      <p:cxnSp>
        <p:nvCxnSpPr>
          <p:cNvPr id="38" name="直接连接符 70"/>
          <p:cNvCxnSpPr/>
          <p:nvPr/>
        </p:nvCxnSpPr>
        <p:spPr>
          <a:xfrm>
            <a:off x="3869842" y="4690133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3497" y="4212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矩阵分解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13959" y="36427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cs typeface="Times New Roman" panose="02020603050405020304" pitchFamily="18" charset="0"/>
              </a:rPr>
              <a:t>核心张量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75341" y="52724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cs typeface="Times New Roman" panose="02020603050405020304" pitchFamily="18" charset="0"/>
              </a:rPr>
              <a:t>聚类矩阵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2" name="右大括号 8"/>
          <p:cNvSpPr/>
          <p:nvPr/>
        </p:nvSpPr>
        <p:spPr>
          <a:xfrm>
            <a:off x="6674676" y="4663932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74"/>
          <p:cNvCxnSpPr>
            <a:endCxn id="40" idx="1"/>
          </p:cNvCxnSpPr>
          <p:nvPr/>
        </p:nvCxnSpPr>
        <p:spPr>
          <a:xfrm>
            <a:off x="6649702" y="3827414"/>
            <a:ext cx="264257" cy="46167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61602" y="34181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更新</a:t>
            </a:r>
            <a:endParaRPr lang="zh-CN" altLang="en-US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下箭头 76"/>
          <p:cNvSpPr/>
          <p:nvPr/>
        </p:nvSpPr>
        <p:spPr>
          <a:xfrm rot="18382211">
            <a:off x="4815740" y="2551563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755703" y="3078330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4349" y="2308733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50" name="立方体 82"/>
          <p:cNvSpPr/>
          <p:nvPr/>
        </p:nvSpPr>
        <p:spPr>
          <a:xfrm>
            <a:off x="2112557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51" name="立方体 83"/>
          <p:cNvSpPr/>
          <p:nvPr/>
        </p:nvSpPr>
        <p:spPr>
          <a:xfrm>
            <a:off x="3144599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2040822" y="619331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2721138" y="584131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87226" y="621477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5" name="立方体 91"/>
          <p:cNvSpPr/>
          <p:nvPr/>
        </p:nvSpPr>
        <p:spPr>
          <a:xfrm>
            <a:off x="1812985" y="5517827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肘形连接符 12"/>
          <p:cNvCxnSpPr>
            <a:stCxn id="55" idx="4"/>
          </p:cNvCxnSpPr>
          <p:nvPr/>
        </p:nvCxnSpPr>
        <p:spPr>
          <a:xfrm flipV="1">
            <a:off x="3891711" y="4690134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09677" y="60704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约束项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1952" y="280988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16200000">
            <a:off x="1597416" y="57766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基于</a:t>
            </a:r>
            <a:r>
              <a:rPr lang="zh-CN" altLang="en-US" sz="2800" b="1" dirty="0"/>
              <a:t>张量摄动理论</a:t>
            </a:r>
            <a:r>
              <a:rPr lang="zh-CN" altLang="en-US" sz="2800" dirty="0"/>
              <a:t>的</a:t>
            </a:r>
            <a:r>
              <a:rPr lang="zh-CN" altLang="en-US" sz="2800" b="1" dirty="0"/>
              <a:t>多面进化分析</a:t>
            </a:r>
            <a:r>
              <a:rPr lang="zh-CN" altLang="en-US" sz="2800" dirty="0"/>
              <a:t>方法</a:t>
            </a:r>
            <a:r>
              <a:rPr lang="en-US" altLang="zh-CN" sz="2800" dirty="0"/>
              <a:t>FEMA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1" name="立方体 17"/>
          <p:cNvSpPr/>
          <p:nvPr/>
        </p:nvSpPr>
        <p:spPr>
          <a:xfrm>
            <a:off x="2156304" y="1772569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075932" y="274425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rot="16200000">
            <a:off x="1740252" y="23749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6" name="立方体 28"/>
          <p:cNvSpPr/>
          <p:nvPr/>
        </p:nvSpPr>
        <p:spPr>
          <a:xfrm>
            <a:off x="3794133" y="1742245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7" name="直接连接符 30"/>
          <p:cNvCxnSpPr/>
          <p:nvPr/>
        </p:nvCxnSpPr>
        <p:spPr>
          <a:xfrm>
            <a:off x="4667095" y="2283742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6200000">
            <a:off x="5068467" y="48577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9" name="立方体 34"/>
          <p:cNvSpPr/>
          <p:nvPr/>
        </p:nvSpPr>
        <p:spPr>
          <a:xfrm>
            <a:off x="5598991" y="4706421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70" name="立方体 35"/>
          <p:cNvSpPr/>
          <p:nvPr/>
        </p:nvSpPr>
        <p:spPr>
          <a:xfrm>
            <a:off x="5598990" y="5824529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71" name="TextBox 70"/>
          <p:cNvSpPr txBox="1"/>
          <p:nvPr/>
        </p:nvSpPr>
        <p:spPr>
          <a:xfrm>
            <a:off x="2398108" y="137291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2" name="下箭头 46"/>
          <p:cNvSpPr/>
          <p:nvPr/>
        </p:nvSpPr>
        <p:spPr>
          <a:xfrm rot="632757">
            <a:off x="3721806" y="2909970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293780" y="21124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4" name="立方体 50"/>
          <p:cNvSpPr/>
          <p:nvPr/>
        </p:nvSpPr>
        <p:spPr>
          <a:xfrm>
            <a:off x="5516681" y="1742245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36309" y="271393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5100629" y="23445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29905" y="137291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16681" y="137291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9" name="立方体 55"/>
          <p:cNvSpPr/>
          <p:nvPr/>
        </p:nvSpPr>
        <p:spPr>
          <a:xfrm>
            <a:off x="5755607" y="334980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 rot="16200000">
            <a:off x="5074879" y="596389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98990" y="4227682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98990" y="5352870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48130" y="378042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 rot="16200000">
            <a:off x="5137972" y="327797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5" name="立方体 61"/>
          <p:cNvSpPr/>
          <p:nvPr/>
        </p:nvSpPr>
        <p:spPr>
          <a:xfrm>
            <a:off x="5262264" y="3215550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立方体 62"/>
          <p:cNvSpPr/>
          <p:nvPr/>
        </p:nvSpPr>
        <p:spPr>
          <a:xfrm>
            <a:off x="5262265" y="4312118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立方体 63"/>
          <p:cNvSpPr/>
          <p:nvPr/>
        </p:nvSpPr>
        <p:spPr>
          <a:xfrm>
            <a:off x="5262264" y="5429973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64"/>
          <p:cNvSpPr/>
          <p:nvPr/>
        </p:nvSpPr>
        <p:spPr>
          <a:xfrm>
            <a:off x="1987142" y="3851751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89" name="TextBox 88"/>
          <p:cNvSpPr txBox="1"/>
          <p:nvPr/>
        </p:nvSpPr>
        <p:spPr>
          <a:xfrm rot="16200000">
            <a:off x="1475166" y="39911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0" name="立方体 66"/>
          <p:cNvSpPr/>
          <p:nvPr/>
        </p:nvSpPr>
        <p:spPr>
          <a:xfrm>
            <a:off x="1997698" y="4676415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1492134" y="48157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92" name="直接连接符 68"/>
          <p:cNvCxnSpPr/>
          <p:nvPr/>
        </p:nvCxnSpPr>
        <p:spPr>
          <a:xfrm>
            <a:off x="2162542" y="3214439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232019" y="32631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matricizing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4" name="直接连接符 70"/>
          <p:cNvCxnSpPr/>
          <p:nvPr/>
        </p:nvCxnSpPr>
        <p:spPr>
          <a:xfrm>
            <a:off x="3613098" y="4611410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56753" y="413371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657215" y="35640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core tensor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18597" y="51937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projection matrix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8" name="右大括号 8"/>
          <p:cNvSpPr/>
          <p:nvPr/>
        </p:nvSpPr>
        <p:spPr>
          <a:xfrm>
            <a:off x="6417932" y="4585209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74"/>
          <p:cNvCxnSpPr>
            <a:endCxn id="96" idx="1"/>
          </p:cNvCxnSpPr>
          <p:nvPr/>
        </p:nvCxnSpPr>
        <p:spPr>
          <a:xfrm>
            <a:off x="6392958" y="3748691"/>
            <a:ext cx="264257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004858" y="333946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1" name="下箭头 76"/>
          <p:cNvSpPr/>
          <p:nvPr/>
        </p:nvSpPr>
        <p:spPr>
          <a:xfrm rot="18382211">
            <a:off x="4558996" y="2472840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498959" y="2999607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77605" y="2230010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104" name="立方体 82"/>
          <p:cNvSpPr/>
          <p:nvPr/>
        </p:nvSpPr>
        <p:spPr>
          <a:xfrm>
            <a:off x="1855813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05" name="立方体 83"/>
          <p:cNvSpPr/>
          <p:nvPr/>
        </p:nvSpPr>
        <p:spPr>
          <a:xfrm>
            <a:off x="2887855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784078" y="611459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2464394" y="57625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830482" y="61360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9" name="立方体 91"/>
          <p:cNvSpPr/>
          <p:nvPr/>
        </p:nvSpPr>
        <p:spPr>
          <a:xfrm>
            <a:off x="1556241" y="5439104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肘形连接符 12"/>
          <p:cNvCxnSpPr>
            <a:stCxn id="109" idx="4"/>
          </p:cNvCxnSpPr>
          <p:nvPr/>
        </p:nvCxnSpPr>
        <p:spPr>
          <a:xfrm flipV="1">
            <a:off x="3634967" y="4611411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652933" y="59916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335208" y="2731165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1340672" y="56979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14" name="立方体 34"/>
          <p:cNvSpPr/>
          <p:nvPr/>
        </p:nvSpPr>
        <p:spPr>
          <a:xfrm>
            <a:off x="367931" y="1394355"/>
            <a:ext cx="8593890" cy="5157850"/>
          </a:xfrm>
          <a:prstGeom prst="cube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78" y="2308815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2877182" y="3791066"/>
            <a:ext cx="3579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i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anose="02020603050405020304" pitchFamily="18" charset="0"/>
              </a:rPr>
              <a:t>张量摄动理论</a:t>
            </a:r>
            <a:endParaRPr lang="zh-CN" altLang="en-US" sz="4400" b="1" i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84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</a:t>
            </a:r>
            <a:r>
              <a:rPr lang="en-US" altLang="zh-CN" dirty="0" smtClean="0"/>
              <a:t>A</a:t>
            </a:r>
            <a:r>
              <a:rPr lang="zh-CN" altLang="en-US" dirty="0" smtClean="0"/>
              <a:t>算法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2377784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48"/>
          <p:cNvSpPr/>
          <p:nvPr/>
        </p:nvSpPr>
        <p:spPr>
          <a:xfrm>
            <a:off x="1259630" y="3314600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9"/>
          <p:cNvSpPr/>
          <p:nvPr/>
        </p:nvSpPr>
        <p:spPr>
          <a:xfrm>
            <a:off x="1259630" y="4525946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3314600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4409750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91271" y="1700808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cs typeface="Times New Roman" panose="02020603050405020304" pitchFamily="18" charset="0"/>
              </a:rPr>
              <a:t>收敛域的临界证明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656" y="1700807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cs typeface="Times New Roman" panose="02020603050405020304" pitchFamily="18" charset="0"/>
              </a:rPr>
              <a:t>近似算法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158" y="2811881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cs typeface="Times New Roman" panose="02020603050405020304" pitchFamily="18" charset="0"/>
              </a:rPr>
              <a:t>核张量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7286" y="4014564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cs typeface="Times New Roman" panose="02020603050405020304" pitchFamily="18" charset="0"/>
              </a:rPr>
              <a:t>映射矩阵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6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</a:rPr>
              <a:t>性能评测：预测学术行为和微博提及行为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63402"/>
              </p:ext>
            </p:extLst>
          </p:nvPr>
        </p:nvGraphicFramePr>
        <p:xfrm>
          <a:off x="180206" y="2037337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微软学术搜索数据集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0" baseline="0" dirty="0" smtClean="0"/>
                        <a:t>腾讯微博提及行为数据集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0.794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1.130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0.932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1.556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1.873</a:t>
                      </a:r>
                      <a:endParaRPr lang="zh-CN" altLang="en-US" dirty="0"/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b="0" dirty="0" smtClean="0"/>
                        <a:t>准确率</a:t>
                      </a:r>
                      <a:endParaRPr lang="en-US" altLang="zh-CN" sz="2800" b="0" dirty="0" smtClean="0"/>
                    </a:p>
                    <a:p>
                      <a:pPr algn="l"/>
                      <a:r>
                        <a:rPr lang="en-US" altLang="zh-CN" sz="2800" b="0" dirty="0" smtClean="0"/>
                        <a:t>vs</a:t>
                      </a:r>
                    </a:p>
                    <a:p>
                      <a:pPr algn="l"/>
                      <a:r>
                        <a:rPr lang="zh-CN" altLang="en-US" sz="2800" b="0" dirty="0" smtClean="0"/>
                        <a:t>召回率</a:t>
                      </a:r>
                      <a:endParaRPr lang="zh-CN" altLang="en-US" sz="28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立方体 4"/>
          <p:cNvSpPr/>
          <p:nvPr/>
        </p:nvSpPr>
        <p:spPr>
          <a:xfrm>
            <a:off x="972294" y="289855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5" name="立方体 5"/>
          <p:cNvSpPr/>
          <p:nvPr/>
        </p:nvSpPr>
        <p:spPr>
          <a:xfrm>
            <a:off x="1533153" y="2954298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16" name="立方体 6"/>
          <p:cNvSpPr/>
          <p:nvPr/>
        </p:nvSpPr>
        <p:spPr>
          <a:xfrm>
            <a:off x="972293" y="352248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7" name="立方体 7"/>
          <p:cNvSpPr/>
          <p:nvPr/>
        </p:nvSpPr>
        <p:spPr>
          <a:xfrm>
            <a:off x="972294" y="4194699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438" y="4770763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45" y="4770763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8904" y="138676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cs typeface="Times New Roman" panose="02020603050405020304" pitchFamily="18" charset="0"/>
              </a:rPr>
              <a:t>预测 研究者</a:t>
            </a:r>
            <a:r>
              <a:rPr lang="en-US" altLang="zh-CN" b="1" dirty="0" smtClean="0"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cs typeface="Times New Roman" panose="02020603050405020304" pitchFamily="18" charset="0"/>
              </a:rPr>
              <a:t>关键字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FEMA </a:t>
            </a:r>
            <a:r>
              <a:rPr lang="zh-CN" altLang="en-US" dirty="0"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研究机构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30206" y="1386761"/>
            <a:ext cx="265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cs typeface="Times New Roman" panose="02020603050405020304" pitchFamily="18" charset="0"/>
              </a:rPr>
              <a:t>预测 源用户</a:t>
            </a:r>
            <a:r>
              <a:rPr lang="en-US" altLang="zh-CN" b="1" dirty="0" smtClean="0">
                <a:cs typeface="Times New Roman" panose="02020603050405020304" pitchFamily="18" charset="0"/>
              </a:rPr>
              <a:t>@</a:t>
            </a:r>
            <a:r>
              <a:rPr lang="zh-CN" altLang="en-US" b="1" dirty="0" smtClean="0">
                <a:cs typeface="Times New Roman" panose="02020603050405020304" pitchFamily="18" charset="0"/>
              </a:rPr>
              <a:t>目标用户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FEMA </a:t>
            </a:r>
            <a:r>
              <a:rPr lang="zh-CN" altLang="en-US" dirty="0" smtClean="0"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微博内容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性能评测：效率高、损失小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64088" y="2363390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cs typeface="Times New Roman" panose="02020603050405020304" pitchFamily="18" charset="0"/>
              </a:rPr>
              <a:t>动态分析</a:t>
            </a:r>
            <a:r>
              <a:rPr lang="en-US" altLang="zh-CN" b="1" dirty="0" smtClean="0"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dirty="0"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zh-CN" altLang="en-US" dirty="0" smtClean="0">
                <a:cs typeface="Times New Roman" panose="02020603050405020304" pitchFamily="18" charset="0"/>
              </a:rPr>
              <a:t>更新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4860032" y="2686556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64088" y="171705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cs typeface="Times New Roman" panose="02020603050405020304" pitchFamily="18" charset="0"/>
              </a:rPr>
              <a:t>重新分解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cs typeface="Times New Roman" panose="02020603050405020304" pitchFamily="18" charset="0"/>
              </a:rPr>
              <a:t>直接重计算矩阵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11" name="直接连接符 12"/>
          <p:cNvCxnSpPr>
            <a:stCxn id="10" idx="1"/>
          </p:cNvCxnSpPr>
          <p:nvPr/>
        </p:nvCxnSpPr>
        <p:spPr>
          <a:xfrm flipH="1">
            <a:off x="4716016" y="2040225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88" y="4073486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cs typeface="Times New Roman" panose="02020603050405020304" pitchFamily="18" charset="0"/>
              </a:rPr>
              <a:t>动态分析</a:t>
            </a:r>
            <a:r>
              <a:rPr lang="en-US" altLang="zh-CN" b="1" dirty="0"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dirty="0"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zh-CN" altLang="en-US" dirty="0">
                <a:cs typeface="Times New Roman" panose="02020603050405020304" pitchFamily="18" charset="0"/>
              </a:rPr>
              <a:t>更新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直接连接符 17"/>
          <p:cNvCxnSpPr>
            <a:stCxn id="12" idx="1"/>
          </p:cNvCxnSpPr>
          <p:nvPr/>
        </p:nvCxnSpPr>
        <p:spPr>
          <a:xfrm flipH="1">
            <a:off x="4788024" y="4396652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4088" y="470757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cs typeface="Times New Roman" panose="02020603050405020304" pitchFamily="18" charset="0"/>
              </a:rPr>
              <a:t>重新分解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zh-CN" altLang="en-US" dirty="0">
                <a:cs typeface="Times New Roman" panose="02020603050405020304" pitchFamily="18" charset="0"/>
              </a:rPr>
              <a:t>直接重计算矩阵</a:t>
            </a:r>
          </a:p>
        </p:txBody>
      </p:sp>
      <p:cxnSp>
        <p:nvCxnSpPr>
          <p:cNvPr id="15" name="直接连接符 19"/>
          <p:cNvCxnSpPr>
            <a:stCxn id="14" idx="1"/>
          </p:cNvCxnSpPr>
          <p:nvPr/>
        </p:nvCxnSpPr>
        <p:spPr>
          <a:xfrm flipH="1" flipV="1">
            <a:off x="4932040" y="4797153"/>
            <a:ext cx="432048" cy="23359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2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分析基于时空上下文的行为建模问题：多面、动态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基于张量摄动理论的多面进化分析方法</a:t>
            </a:r>
            <a:r>
              <a:rPr lang="en-US" altLang="zh-CN" sz="2800" dirty="0" smtClean="0"/>
              <a:t>FEMA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提升在两个真实数据集上的预测效果和效率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接收率</a:t>
            </a:r>
            <a:r>
              <a:rPr lang="en-US" altLang="zh-CN" sz="2400" dirty="0" smtClean="0"/>
              <a:t>14.6%)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5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4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跨域行为建模问题和难点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腾</a:t>
            </a:r>
            <a:r>
              <a:rPr lang="zh-CN" altLang="en-US" sz="3000" dirty="0"/>
              <a:t>讯微</a:t>
            </a:r>
            <a:r>
              <a:rPr lang="zh-CN" altLang="en-US" sz="3000" dirty="0" smtClean="0"/>
              <a:t>博数据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/>
              <a:t>多域社交媒体：微博、标签、视频、群组等</a:t>
            </a: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b="1" dirty="0" smtClean="0"/>
              <a:t>难点</a:t>
            </a:r>
            <a:r>
              <a:rPr lang="en-US" altLang="zh-CN" sz="3000" b="1" dirty="0" smtClean="0"/>
              <a:t>1</a:t>
            </a:r>
            <a:r>
              <a:rPr lang="zh-CN" altLang="en-US" sz="3000" b="1" dirty="0" smtClean="0"/>
              <a:t>：</a:t>
            </a:r>
            <a:r>
              <a:rPr lang="zh-CN" altLang="en-US" sz="3000" dirty="0" smtClean="0"/>
              <a:t>单一域（目标域）的</a:t>
            </a:r>
            <a:r>
              <a:rPr lang="zh-CN" altLang="en-US" sz="3000" b="1" dirty="0" smtClean="0">
                <a:solidFill>
                  <a:srgbClr val="FF0000"/>
                </a:solidFill>
              </a:rPr>
              <a:t>高稀疏度、冷启动</a:t>
            </a:r>
            <a:endParaRPr lang="en-US" altLang="zh-CN" sz="3000" b="1" dirty="0" smtClean="0">
              <a:solidFill>
                <a:srgbClr val="FF000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b="1" dirty="0" smtClean="0"/>
              <a:t>难点</a:t>
            </a:r>
            <a:r>
              <a:rPr lang="en-US" altLang="zh-CN" sz="3000" b="1" dirty="0" smtClean="0"/>
              <a:t>2</a:t>
            </a:r>
            <a:r>
              <a:rPr lang="zh-CN" altLang="en-US" sz="3000" b="1" dirty="0" smtClean="0"/>
              <a:t>：</a:t>
            </a:r>
            <a:r>
              <a:rPr lang="zh-CN" altLang="en-US" sz="3000" dirty="0" smtClean="0"/>
              <a:t>多域社交媒体的</a:t>
            </a:r>
            <a:r>
              <a:rPr lang="zh-CN" altLang="en-US" sz="3000" b="1" dirty="0" smtClean="0">
                <a:solidFill>
                  <a:srgbClr val="FF0000"/>
                </a:solidFill>
              </a:rPr>
              <a:t>多元异构性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12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399926"/>
              </p:ext>
            </p:extLst>
          </p:nvPr>
        </p:nvGraphicFramePr>
        <p:xfrm>
          <a:off x="539552" y="2204864"/>
          <a:ext cx="8208912" cy="19812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052228"/>
                <a:gridCol w="2052228"/>
                <a:gridCol w="2052228"/>
                <a:gridCol w="2052228"/>
              </a:tblGrid>
              <a:tr h="1769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域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规模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跨域链接（用户</a:t>
                      </a:r>
                      <a:r>
                        <a:rPr lang="en-US" altLang="zh-CN" sz="2000" dirty="0" smtClean="0"/>
                        <a:t>-</a:t>
                      </a:r>
                      <a:r>
                        <a:rPr lang="zh-CN" altLang="en-US" sz="2000" dirty="0" smtClean="0"/>
                        <a:t>信息 行为）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7695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采纳（</a:t>
                      </a:r>
                      <a:r>
                        <a:rPr lang="en-US" altLang="zh-C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拒绝（</a:t>
                      </a:r>
                      <a:r>
                        <a:rPr lang="en-US" altLang="zh-CN" sz="2000" dirty="0" smtClean="0"/>
                        <a:t>-</a:t>
                      </a:r>
                      <a:r>
                        <a:rPr lang="zh-CN" altLang="en-US" sz="2000" dirty="0" smtClean="0"/>
                        <a:t>）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769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用户</a:t>
                      </a:r>
                      <a:endParaRPr lang="en-US" altLang="zh-CN" sz="2000" b="1" u="none" dirty="0" smtClean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53.4K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—</a:t>
                      </a:r>
                      <a:endParaRPr lang="zh-CN" altLang="en-US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—</a:t>
                      </a:r>
                      <a:endParaRPr lang="zh-CN" altLang="en-US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微博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142K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1.47M (0.02%)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3.40M (0.04%)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u="none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社交标签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111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330K  (5.57%)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—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68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研究背景：用户行为和应用系统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基于用户行为的应用系统创造巨大的市场价值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0" y="3218099"/>
            <a:ext cx="2952328" cy="89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16" y="4590880"/>
            <a:ext cx="684064" cy="223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8" y="3106268"/>
            <a:ext cx="1514602" cy="10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55" y="4590880"/>
            <a:ext cx="2003110" cy="217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994" y="3106268"/>
            <a:ext cx="2713608" cy="899775"/>
          </a:xfrm>
          <a:prstGeom prst="rect">
            <a:avLst/>
          </a:prstGeom>
        </p:spPr>
      </p:pic>
      <p:pic>
        <p:nvPicPr>
          <p:cNvPr id="4102" name="Picture 6" descr="C:\Users\meng\Desktop\Twitter-Block-600x28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68" y="4806904"/>
            <a:ext cx="2541459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51013" y="2706158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发布、转发文字和图片</a:t>
            </a:r>
            <a:endParaRPr lang="en-US" altLang="zh-CN" sz="2000" b="1" dirty="0" smtClean="0"/>
          </a:p>
        </p:txBody>
      </p:sp>
      <p:sp>
        <p:nvSpPr>
          <p:cNvPr id="13" name="矩形 12"/>
          <p:cNvSpPr/>
          <p:nvPr/>
        </p:nvSpPr>
        <p:spPr>
          <a:xfrm>
            <a:off x="986541" y="4190770"/>
            <a:ext cx="1475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/>
              <a:t>新鲜事排序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4073107" y="4184980"/>
            <a:ext cx="1217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/>
              <a:t>推荐系统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3298859" y="2609181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书籍、电影、音乐评分</a:t>
            </a:r>
            <a:endParaRPr lang="zh-CN" altLang="en-US" sz="2000" b="1" dirty="0"/>
          </a:p>
        </p:txBody>
      </p:sp>
      <p:sp>
        <p:nvSpPr>
          <p:cNvPr id="16" name="矩形 15"/>
          <p:cNvSpPr/>
          <p:nvPr/>
        </p:nvSpPr>
        <p:spPr>
          <a:xfrm>
            <a:off x="6279316" y="2609181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购买僵尸粉等欺诈行为</a:t>
            </a:r>
            <a:endParaRPr lang="zh-CN" altLang="en-US" sz="2000" b="1" dirty="0"/>
          </a:p>
        </p:txBody>
      </p:sp>
      <p:sp>
        <p:nvSpPr>
          <p:cNvPr id="17" name="矩形 16"/>
          <p:cNvSpPr/>
          <p:nvPr/>
        </p:nvSpPr>
        <p:spPr>
          <a:xfrm>
            <a:off x="6242215" y="4184980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/>
              <a:t>反欺诈系统：账号封禁</a:t>
            </a:r>
            <a:endParaRPr lang="zh-CN" altLang="en-US" sz="20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296766" y="2502648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64648" y="2551316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6" descr="C:\Users\meng\Desktop\icon320x320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48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Users\meng\Desktop\Twitter_al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66" y="20843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3" descr="C:\Users\meng\Desktop\douba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07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9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解决方案：社交域是纽带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重构社交媒体：社交域为中心的星状图</a:t>
            </a:r>
            <a:endParaRPr lang="en-US" altLang="zh-CN" sz="3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迁移</a:t>
            </a:r>
            <a:r>
              <a:rPr lang="zh-CN" altLang="en-US" sz="3200" dirty="0" smtClean="0"/>
              <a:t>学习</a:t>
            </a:r>
            <a:endParaRPr lang="en-US" altLang="zh-CN" sz="32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辅助域优化社交域学习，从而优化目标域预测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15280"/>
            <a:ext cx="4624073" cy="320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73"/>
          <p:cNvSpPr/>
          <p:nvPr/>
        </p:nvSpPr>
        <p:spPr>
          <a:xfrm rot="19156481">
            <a:off x="3565423" y="5193673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73"/>
          <p:cNvSpPr/>
          <p:nvPr/>
        </p:nvSpPr>
        <p:spPr>
          <a:xfrm rot="8634736">
            <a:off x="5107477" y="4034707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73"/>
          <p:cNvSpPr/>
          <p:nvPr/>
        </p:nvSpPr>
        <p:spPr>
          <a:xfrm rot="13516178">
            <a:off x="5221607" y="5193674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73"/>
          <p:cNvSpPr/>
          <p:nvPr/>
        </p:nvSpPr>
        <p:spPr>
          <a:xfrm rot="13516178">
            <a:off x="3549077" y="4075651"/>
            <a:ext cx="978408" cy="348587"/>
          </a:xfrm>
          <a:prstGeom prst="rightArrow">
            <a:avLst/>
          </a:prstGeom>
          <a:solidFill>
            <a:srgbClr val="FF000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18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混合随机漫步</a:t>
            </a:r>
            <a:r>
              <a:rPr lang="en-US" altLang="zh-CN" dirty="0" err="1" smtClean="0"/>
              <a:t>HybridRW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更新跨域链接权重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更新域内链接权重</a:t>
            </a:r>
            <a:endParaRPr lang="en-US" altLang="zh-CN" sz="3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17" y="2308880"/>
            <a:ext cx="3435550" cy="192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75" y="3335459"/>
            <a:ext cx="3928809" cy="50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76" y="2269775"/>
            <a:ext cx="3738834" cy="89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58982"/>
            <a:ext cx="5040560" cy="194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072498"/>
            <a:ext cx="3423616" cy="76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868140"/>
            <a:ext cx="3666729" cy="73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490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dirty="0"/>
              <a:t>混合随机漫步</a:t>
            </a:r>
            <a:r>
              <a:rPr lang="en-US" altLang="zh-CN" dirty="0" err="1"/>
              <a:t>HybridRW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高</a:t>
            </a:r>
            <a:r>
              <a:rPr lang="zh-CN" altLang="en-US" sz="3200" dirty="0" smtClean="0"/>
              <a:t>阶星状的多元异构图中随机漫步</a:t>
            </a:r>
            <a:endParaRPr lang="en-US" altLang="zh-CN" sz="3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3" y="4431550"/>
            <a:ext cx="5579861" cy="217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35" y="2276872"/>
            <a:ext cx="270297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20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性能评测</a:t>
            </a:r>
            <a:r>
              <a:rPr lang="zh-CN" altLang="en-US" dirty="0" smtClean="0"/>
              <a:t>：冷启动用户行为预测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辅助域能提升冷启动用户的</a:t>
            </a:r>
            <a:r>
              <a:rPr lang="zh-CN" altLang="en-US" sz="2800" dirty="0"/>
              <a:t>行为预测</a:t>
            </a:r>
            <a:r>
              <a:rPr lang="zh-CN" altLang="en-US" sz="2800" dirty="0" smtClean="0"/>
              <a:t>效果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从标签域行为迁移学习能够节省</a:t>
            </a:r>
            <a:r>
              <a:rPr lang="en-US" altLang="zh-CN" sz="2400" dirty="0" smtClean="0"/>
              <a:t>&gt;60%</a:t>
            </a:r>
            <a:r>
              <a:rPr lang="zh-CN" altLang="en-US" sz="2400" dirty="0" smtClean="0"/>
              <a:t>的微博域行为数据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2959613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704348" y="3106114"/>
            <a:ext cx="1810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35% </a:t>
            </a:r>
            <a:r>
              <a:rPr lang="zh-CN" altLang="en-US" sz="2400" dirty="0" smtClean="0"/>
              <a:t>微博域</a:t>
            </a:r>
            <a:endParaRPr lang="en-US" altLang="zh-CN" sz="2400" dirty="0" smtClean="0"/>
          </a:p>
          <a:p>
            <a:r>
              <a:rPr lang="en-US" altLang="zh-CN" sz="2400" dirty="0" smtClean="0"/>
              <a:t>0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400092" y="3632162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70158" y="3985859"/>
            <a:ext cx="1810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60% </a:t>
            </a:r>
            <a:r>
              <a:rPr lang="zh-CN" altLang="en-US" sz="2400" dirty="0" smtClean="0"/>
              <a:t>微博域</a:t>
            </a:r>
            <a:endParaRPr lang="en-US" altLang="zh-CN" sz="2400" dirty="0" smtClean="0"/>
          </a:p>
          <a:p>
            <a:r>
              <a:rPr lang="en-US" altLang="zh-CN" sz="2400" dirty="0" smtClean="0"/>
              <a:t>0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527465" y="4401357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86106" y="3363776"/>
            <a:ext cx="20489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0 </a:t>
            </a:r>
            <a:r>
              <a:rPr lang="zh-CN" altLang="en-US" sz="2400" dirty="0"/>
              <a:t>微博</a:t>
            </a:r>
            <a:r>
              <a:rPr lang="zh-CN" altLang="en-US" sz="2400" dirty="0" smtClean="0"/>
              <a:t>域</a:t>
            </a:r>
            <a:endParaRPr lang="en-US" altLang="zh-CN" sz="2400" dirty="0" smtClean="0"/>
          </a:p>
          <a:p>
            <a:r>
              <a:rPr lang="en-US" altLang="zh-CN" sz="2400" dirty="0" smtClean="0"/>
              <a:t>100%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63788" y="4045797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85099" y="4401357"/>
            <a:ext cx="20505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18% </a:t>
            </a:r>
            <a:r>
              <a:rPr lang="zh-CN" altLang="en-US" sz="2400" dirty="0" smtClean="0"/>
              <a:t>微博域</a:t>
            </a:r>
            <a:endParaRPr lang="en-US" altLang="zh-CN" sz="2400" dirty="0" smtClean="0"/>
          </a:p>
          <a:p>
            <a:r>
              <a:rPr lang="en-US" altLang="zh-CN" sz="2400" dirty="0" smtClean="0"/>
              <a:t>100%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6" name="直接箭头连接符 15"/>
          <p:cNvCxnSpPr>
            <a:stCxn id="15" idx="3"/>
          </p:cNvCxnSpPr>
          <p:nvPr/>
        </p:nvCxnSpPr>
        <p:spPr>
          <a:xfrm>
            <a:off x="2435660" y="4816856"/>
            <a:ext cx="1740296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3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分析跨域行为建模问题：以社交域关系为纽带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</a:t>
            </a:r>
            <a:r>
              <a:rPr lang="zh-CN" altLang="en-US" sz="2800" dirty="0"/>
              <a:t>基于</a:t>
            </a:r>
            <a:r>
              <a:rPr lang="zh-CN" altLang="en-US" sz="2800" dirty="0" smtClean="0"/>
              <a:t>迁移学习的混合随机漫步算法</a:t>
            </a:r>
            <a:r>
              <a:rPr lang="en-US" altLang="zh-CN" sz="2800" dirty="0" err="1" smtClean="0"/>
              <a:t>HybridRW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提升目标域的行为预测效果，给</a:t>
            </a:r>
            <a:r>
              <a:rPr lang="zh-CN" altLang="en-US" sz="2800" dirty="0"/>
              <a:t>出</a:t>
            </a:r>
            <a:r>
              <a:rPr lang="zh-CN" altLang="en-US" sz="2800" dirty="0" smtClean="0"/>
              <a:t>冷启动用户行为预测的有效解决方案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</a:t>
            </a:r>
            <a:r>
              <a:rPr lang="zh-CN" altLang="en-US" sz="2400" dirty="0"/>
              <a:t>收率</a:t>
            </a:r>
            <a:r>
              <a:rPr lang="en-US" altLang="zh-CN" sz="2400" dirty="0" smtClean="0"/>
              <a:t>13.8%)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IEEE TKDE </a:t>
            </a:r>
            <a:r>
              <a:rPr lang="en-US" altLang="zh-CN" sz="2400" dirty="0" smtClean="0"/>
              <a:t>2015 (</a:t>
            </a:r>
            <a:r>
              <a:rPr lang="zh-CN" altLang="en-US" sz="2400" dirty="0" smtClean="0"/>
              <a:t>已录用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引用次数：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3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3059832" y="3553280"/>
            <a:ext cx="2664295" cy="1747927"/>
          </a:xfrm>
          <a:prstGeom prst="ellipse">
            <a:avLst/>
          </a:prstGeom>
          <a:solidFill>
            <a:srgbClr val="7030A0">
              <a:alpha val="1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跨平台行为建模问题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2" descr="C:\Users\meng\Desktop\12118117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64" y="367896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meng\Desktop\Us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68" y="42278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meng\Desktop\121181175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80" y="43686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21" y="2541465"/>
            <a:ext cx="3798302" cy="83168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" y="2183556"/>
            <a:ext cx="2969316" cy="1189592"/>
          </a:xfrm>
          <a:prstGeom prst="rect">
            <a:avLst/>
          </a:prstGeom>
          <a:solidFill>
            <a:srgbClr val="7030A0"/>
          </a:solidFill>
          <a:ln w="25400">
            <a:solidFill>
              <a:srgbClr val="0070C0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59609" y="272647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发布和转发微博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13" y="168696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选择社交标签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2" descr="C:\Users\meng\Desktop\weib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564" y="2293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箭头连接符 17"/>
          <p:cNvCxnSpPr>
            <a:stCxn id="12" idx="2"/>
            <a:endCxn id="17" idx="1"/>
          </p:cNvCxnSpPr>
          <p:nvPr/>
        </p:nvCxnSpPr>
        <p:spPr>
          <a:xfrm>
            <a:off x="1583378" y="3373148"/>
            <a:ext cx="1866631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2"/>
            <a:endCxn id="17" idx="7"/>
          </p:cNvCxnSpPr>
          <p:nvPr/>
        </p:nvCxnSpPr>
        <p:spPr>
          <a:xfrm flipH="1">
            <a:off x="5333950" y="3373148"/>
            <a:ext cx="1123522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7" idx="6"/>
            <a:endCxn id="21" idx="1"/>
          </p:cNvCxnSpPr>
          <p:nvPr/>
        </p:nvCxnSpPr>
        <p:spPr>
          <a:xfrm flipV="1">
            <a:off x="5724127" y="4326273"/>
            <a:ext cx="450054" cy="100971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174181" y="4064663"/>
            <a:ext cx="2178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视频</a:t>
            </a:r>
            <a:r>
              <a:rPr lang="en-US" altLang="zh-C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音乐</a:t>
            </a:r>
            <a:r>
              <a:rPr lang="en-US" altLang="zh-C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966697"/>
            <a:ext cx="1800000" cy="1775343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142545" y="443882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电影评分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50" y="5371417"/>
            <a:ext cx="3300164" cy="965902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755750" y="634324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“喜欢”页面、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</a:t>
            </a:r>
          </a:p>
        </p:txBody>
      </p:sp>
      <p:pic>
        <p:nvPicPr>
          <p:cNvPr id="26" name="Picture 5" descr="C:\Users\meng\Desktop\faceboo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24" y="568442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3" descr="C:\Users\meng\Desktop\douba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02" y="56620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箭头连接符 27"/>
          <p:cNvCxnSpPr>
            <a:stCxn id="27" idx="0"/>
            <a:endCxn id="17" idx="3"/>
          </p:cNvCxnSpPr>
          <p:nvPr/>
        </p:nvCxnSpPr>
        <p:spPr>
          <a:xfrm flipV="1">
            <a:off x="2546202" y="5045229"/>
            <a:ext cx="903807" cy="616811"/>
          </a:xfrm>
          <a:prstGeom prst="straightConnector1">
            <a:avLst/>
          </a:prstGeom>
          <a:ln w="2540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1"/>
            <a:endCxn id="17" idx="5"/>
          </p:cNvCxnSpPr>
          <p:nvPr/>
        </p:nvCxnSpPr>
        <p:spPr>
          <a:xfrm flipH="1" flipV="1">
            <a:off x="5333950" y="5045229"/>
            <a:ext cx="421800" cy="809139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C:\Users\meng\Desktop\webwxgetmsgimg (1)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39" y="1430516"/>
            <a:ext cx="2880000" cy="5120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63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2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388296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问题目标</a:t>
            </a:r>
            <a:endParaRPr lang="en-US" altLang="zh-CN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目标平台</a:t>
            </a:r>
            <a:r>
              <a:rPr lang="zh-CN" altLang="en-US" sz="2800" b="1" dirty="0"/>
              <a:t>高稀疏度</a:t>
            </a:r>
            <a:endParaRPr lang="en-US" altLang="zh-CN" sz="2800" b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解决思路</a:t>
            </a:r>
            <a:endParaRPr lang="en-US" altLang="zh-CN" b="1" dirty="0"/>
          </a:p>
          <a:p>
            <a:pPr marL="457200" lvl="2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辅助平台</a:t>
            </a:r>
            <a:r>
              <a:rPr lang="zh-CN" altLang="en-US" sz="2800" dirty="0" smtClean="0"/>
              <a:t>的</a:t>
            </a:r>
            <a:r>
              <a:rPr lang="zh-CN" altLang="en-US" sz="2800" dirty="0"/>
              <a:t>用户行为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技术难点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平台的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多元</a:t>
            </a:r>
            <a:r>
              <a:rPr lang="zh-CN" altLang="en-US" sz="2800" b="1" dirty="0">
                <a:solidFill>
                  <a:srgbClr val="FF0000"/>
                </a:solidFill>
              </a:rPr>
              <a:t>异构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性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不同平台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用户表征不同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跨平台行为建模的技术难点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8" y="2708920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1830925" y="606120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</a:rPr>
              <a:t>辅助平台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28" name="直接连接符 18"/>
          <p:cNvCxnSpPr/>
          <p:nvPr/>
        </p:nvCxnSpPr>
        <p:spPr>
          <a:xfrm flipH="1" flipV="1">
            <a:off x="2190965" y="5530018"/>
            <a:ext cx="108012" cy="529648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46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2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388296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/>
              <a:t>问题目标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目标平台</a:t>
            </a:r>
            <a:r>
              <a:rPr lang="zh-CN" altLang="en-US" sz="2800" b="1" dirty="0"/>
              <a:t>高稀疏度</a:t>
            </a:r>
            <a:endParaRPr lang="en-US" altLang="zh-CN" sz="2800" b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/>
              <a:t>解决思路</a:t>
            </a:r>
            <a:endParaRPr lang="en-US" altLang="zh-CN" b="1" dirty="0"/>
          </a:p>
          <a:p>
            <a:pPr marL="457200" lvl="2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/>
              <a:t>辅助平台</a:t>
            </a:r>
            <a:r>
              <a:rPr lang="zh-CN" altLang="en-US" sz="2800" dirty="0"/>
              <a:t>的用户行为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/>
              <a:t>技术难点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平台的</a:t>
            </a:r>
            <a:r>
              <a:rPr lang="zh-CN" altLang="en-US" sz="2800" b="1" dirty="0"/>
              <a:t>多元异构性</a:t>
            </a:r>
            <a:endParaRPr lang="en-US" altLang="zh-CN" sz="2800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不同平台</a:t>
            </a:r>
            <a:r>
              <a:rPr lang="zh-CN" altLang="en-US" sz="2800" b="1" dirty="0"/>
              <a:t>用户表征不同</a:t>
            </a:r>
            <a:endParaRPr lang="en-US" altLang="zh-CN" sz="2800" b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解决方案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平台间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用户的部分重合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跨平台行为建模的解决方案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8" y="2708920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284045" y="1556792"/>
            <a:ext cx="34307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重合用户相似度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约束跨平台用户表征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3256" y="606120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</a:rPr>
              <a:t>重合用户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26" name="直接连接符 18"/>
          <p:cNvCxnSpPr/>
          <p:nvPr/>
        </p:nvCxnSpPr>
        <p:spPr>
          <a:xfrm flipV="1">
            <a:off x="595428" y="5229200"/>
            <a:ext cx="76200" cy="832009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8"/>
          <p:cNvCxnSpPr/>
          <p:nvPr/>
        </p:nvCxnSpPr>
        <p:spPr>
          <a:xfrm>
            <a:off x="2843808" y="2408839"/>
            <a:ext cx="432048" cy="1236185"/>
          </a:xfrm>
          <a:prstGeom prst="line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830925" y="606120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</a:rPr>
              <a:t>辅助平台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14" name="直接连接符 18"/>
          <p:cNvCxnSpPr/>
          <p:nvPr/>
        </p:nvCxnSpPr>
        <p:spPr>
          <a:xfrm flipH="1" flipV="1">
            <a:off x="2190965" y="5530018"/>
            <a:ext cx="108012" cy="529648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974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半监督迁移学习算法 </a:t>
            </a:r>
            <a:r>
              <a:rPr lang="en-US" altLang="zh-CN" dirty="0" smtClean="0"/>
              <a:t>(</a:t>
            </a:r>
            <a:r>
              <a:rPr lang="en-US" altLang="zh-CN" dirty="0" err="1"/>
              <a:t>XPTrans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输入</a:t>
            </a:r>
            <a:endParaRPr lang="en-US" altLang="zh-CN" sz="2400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目标平台</a:t>
            </a:r>
            <a:r>
              <a:rPr lang="en-US" altLang="zh-CN" sz="2000" i="1" u="sng" dirty="0" smtClean="0"/>
              <a:t>P</a:t>
            </a:r>
            <a:r>
              <a:rPr lang="zh-CN" altLang="en-US" sz="2000" dirty="0" smtClean="0"/>
              <a:t>和辅助平台</a:t>
            </a:r>
            <a:r>
              <a:rPr lang="en-US" altLang="zh-CN" sz="2000" i="1" u="sng" dirty="0" smtClean="0"/>
              <a:t>Q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用户</a:t>
            </a:r>
            <a:r>
              <a:rPr lang="en-US" altLang="zh-CN" sz="2000" dirty="0" smtClean="0"/>
              <a:t>-</a:t>
            </a:r>
            <a:r>
              <a:rPr lang="zh-CN" altLang="en-US" sz="2000" dirty="0"/>
              <a:t>信息</a:t>
            </a:r>
            <a:r>
              <a:rPr lang="zh-CN" altLang="en-US" sz="2000" dirty="0" smtClean="0"/>
              <a:t>行为矩阵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观测数据二值矩阵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重合用户的指示矩阵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(P,Q)</a:t>
            </a:r>
            <a:r>
              <a:rPr lang="en-US" altLang="zh-CN" sz="2000" dirty="0" smtClean="0"/>
              <a:t>,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输出</a:t>
            </a:r>
            <a:endParaRPr lang="en-US" altLang="zh-CN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用户聚类矩阵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信息</a:t>
            </a:r>
            <a:r>
              <a:rPr lang="zh-CN" altLang="en-US" sz="2000" dirty="0" smtClean="0"/>
              <a:t>聚类矩阵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(Q</a:t>
            </a:r>
            <a:r>
              <a:rPr lang="en-US" altLang="zh-CN" sz="2000" i="1" u="sng" baseline="30000" dirty="0"/>
              <a:t>)</a:t>
            </a:r>
            <a:r>
              <a:rPr lang="en-US" altLang="zh-CN" sz="2000" dirty="0"/>
              <a:t>;</a:t>
            </a:r>
            <a:endParaRPr lang="en-US" altLang="zh-CN" sz="20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中的缺失值</a:t>
            </a:r>
            <a:endParaRPr lang="en-US" altLang="zh-CN" sz="2000" dirty="0" smtClean="0"/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目标函数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151" y="3255537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5134888" y="256316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目标平台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40340" y="256316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辅助平台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22" name="直接连接符 18"/>
          <p:cNvCxnSpPr>
            <a:endCxn id="5122" idx="0"/>
          </p:cNvCxnSpPr>
          <p:nvPr/>
        </p:nvCxnSpPr>
        <p:spPr>
          <a:xfrm>
            <a:off x="6425388" y="3024827"/>
            <a:ext cx="270031" cy="23071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>
            <a:stCxn id="21" idx="2"/>
          </p:cNvCxnSpPr>
          <p:nvPr/>
        </p:nvCxnSpPr>
        <p:spPr>
          <a:xfrm flipH="1">
            <a:off x="8144406" y="3024827"/>
            <a:ext cx="203820" cy="1052245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179601" y="619971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监督项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25388" y="21014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非监督项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64048" y="567077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重合用户相似度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49" y="5615269"/>
            <a:ext cx="3501454" cy="5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8"/>
          <p:cNvCxnSpPr/>
          <p:nvPr/>
        </p:nvCxnSpPr>
        <p:spPr>
          <a:xfrm flipV="1">
            <a:off x="7884368" y="5229200"/>
            <a:ext cx="260038" cy="441572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3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性能评测：评分预测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基线算法</a:t>
            </a:r>
            <a:endParaRPr lang="en-US" altLang="zh-CN" sz="28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CMF</a:t>
            </a:r>
            <a:r>
              <a:rPr lang="zh-CN" altLang="en-US" dirty="0"/>
              <a:t>：不利用辅助平台行为信息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CBT</a:t>
            </a:r>
            <a:r>
              <a:rPr lang="zh-CN" altLang="en-US" dirty="0"/>
              <a:t>：用</a:t>
            </a:r>
            <a:r>
              <a:rPr lang="en-US" altLang="zh-CN" dirty="0"/>
              <a:t>“</a:t>
            </a:r>
            <a:r>
              <a:rPr lang="zh-CN" altLang="en-US" dirty="0"/>
              <a:t>行为模式编码</a:t>
            </a:r>
            <a:r>
              <a:rPr lang="en-US" altLang="zh-CN" dirty="0"/>
              <a:t>”</a:t>
            </a:r>
            <a:r>
              <a:rPr lang="zh-CN" altLang="en-US" dirty="0"/>
              <a:t>作为平台间联系，也就不利用重合用户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err="1"/>
              <a:t>XPTrans</a:t>
            </a:r>
            <a:r>
              <a:rPr lang="en-US" altLang="zh-CN" dirty="0"/>
              <a:t>-Align</a:t>
            </a:r>
            <a:r>
              <a:rPr lang="zh-CN" altLang="en-US" dirty="0"/>
              <a:t>：不同平台的重合用户采用统一的特征表示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err="1"/>
              <a:t>XPTrans</a:t>
            </a:r>
            <a:r>
              <a:rPr lang="zh-CN" altLang="en-US" dirty="0"/>
              <a:t>：不同平台的重合用户采用相似度匹配约束表征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跨平台迁移学习</a:t>
            </a:r>
            <a:r>
              <a:rPr lang="en-US" altLang="zh-CN" sz="2800" dirty="0" err="1" smtClean="0"/>
              <a:t>XPTrans</a:t>
            </a:r>
            <a:r>
              <a:rPr lang="zh-CN" altLang="en-US" sz="2800" dirty="0" smtClean="0"/>
              <a:t>预测最准确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9" y="4221088"/>
            <a:ext cx="8280920" cy="213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2"/>
          <p:cNvSpPr/>
          <p:nvPr/>
        </p:nvSpPr>
        <p:spPr>
          <a:xfrm>
            <a:off x="263848" y="5805264"/>
            <a:ext cx="8856984" cy="55109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5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研究问题：社交媒体行为分析与建模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是 实现应用系统 的 第一步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是 社交媒体服务 </a:t>
            </a:r>
            <a:r>
              <a:rPr lang="zh-CN" altLang="en-US" sz="2800" dirty="0"/>
              <a:t>的 </a:t>
            </a:r>
            <a:r>
              <a:rPr lang="zh-CN" altLang="en-US" sz="2800" dirty="0" smtClean="0"/>
              <a:t>基础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是 社交媒体数据处理 的 核心问题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804523" y="3911918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行为分析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04522" y="4705260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行为建模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4521" y="5434681"/>
            <a:ext cx="1888645" cy="8919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行为数据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应用算法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9" name="直接箭头连接符 8"/>
          <p:cNvCxnSpPr>
            <a:stCxn id="6" idx="2"/>
            <a:endCxn id="7" idx="0"/>
          </p:cNvCxnSpPr>
          <p:nvPr/>
        </p:nvCxnSpPr>
        <p:spPr>
          <a:xfrm flipH="1">
            <a:off x="6748845" y="4369118"/>
            <a:ext cx="1" cy="336142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 flipH="1">
            <a:off x="6748844" y="5162460"/>
            <a:ext cx="1" cy="272221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70298" y="3491192"/>
            <a:ext cx="3957097" cy="2952328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886" y="3225511"/>
            <a:ext cx="1421314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</a:rPr>
              <a:t>应用系统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62386" y="3707216"/>
            <a:ext cx="2432615" cy="159135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7560" y="4058964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用户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77560" y="5779349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7030A0"/>
                </a:solidFill>
              </a:rPr>
              <a:t>信息</a:t>
            </a:r>
          </a:p>
        </p:txBody>
      </p:sp>
      <p:cxnSp>
        <p:nvCxnSpPr>
          <p:cNvPr id="16" name="直接箭头连接符 15"/>
          <p:cNvCxnSpPr>
            <a:stCxn id="14" idx="2"/>
            <a:endCxn id="15" idx="0"/>
          </p:cNvCxnSpPr>
          <p:nvPr/>
        </p:nvCxnSpPr>
        <p:spPr>
          <a:xfrm>
            <a:off x="2235087" y="4502893"/>
            <a:ext cx="0" cy="1276456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16200000" flipH="1">
            <a:off x="2091481" y="4280929"/>
            <a:ext cx="443929" cy="12700"/>
          </a:xfrm>
          <a:prstGeom prst="curvedConnector5">
            <a:avLst>
              <a:gd name="adj1" fmla="val -51495"/>
              <a:gd name="adj2" fmla="val 8542591"/>
              <a:gd name="adj3" fmla="val 151495"/>
            </a:avLst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34887" y="3491192"/>
            <a:ext cx="3024336" cy="2952327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1445" y="4826397"/>
            <a:ext cx="179114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社交媒体</a:t>
            </a:r>
          </a:p>
        </p:txBody>
      </p:sp>
      <p:sp>
        <p:nvSpPr>
          <p:cNvPr id="28" name="矩形 27"/>
          <p:cNvSpPr/>
          <p:nvPr/>
        </p:nvSpPr>
        <p:spPr>
          <a:xfrm>
            <a:off x="578903" y="3250016"/>
            <a:ext cx="853634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</a:rPr>
              <a:t>数据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3730944" y="4712774"/>
            <a:ext cx="720152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94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分析跨平台行为建模问题：以重合用户为纽带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提出半监督迁移学习算法</a:t>
            </a:r>
            <a:r>
              <a:rPr lang="en-US" altLang="zh-CN" sz="2800" dirty="0" err="1" smtClean="0"/>
              <a:t>XPTrans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跨平台迁移学习能够大幅度提升目标平台的行为预测效果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</a:t>
            </a:r>
            <a:r>
              <a:rPr lang="zh-CN" altLang="en-US" sz="2800" dirty="0" smtClean="0"/>
              <a:t>文</a:t>
            </a:r>
            <a:r>
              <a:rPr lang="zh-CN" altLang="en-US" sz="2800" dirty="0" smtClean="0"/>
              <a:t>投稿中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7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0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用户行为真伪性：检测僵尸粉问题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3093164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20" y="2691523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03" y="260900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4" y="307787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6" y="2361801"/>
            <a:ext cx="4191726" cy="1389888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15" y="3771643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8"/>
          <p:cNvCxnSpPr>
            <a:stCxn id="10" idx="3"/>
            <a:endCxn id="6" idx="1"/>
          </p:cNvCxnSpPr>
          <p:nvPr/>
        </p:nvCxnSpPr>
        <p:spPr>
          <a:xfrm flipV="1">
            <a:off x="5973213" y="3052711"/>
            <a:ext cx="1493507" cy="1078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/>
          <p:cNvCxnSpPr>
            <a:stCxn id="8" idx="3"/>
            <a:endCxn id="6" idx="1"/>
          </p:cNvCxnSpPr>
          <p:nvPr/>
        </p:nvCxnSpPr>
        <p:spPr>
          <a:xfrm flipV="1">
            <a:off x="6125912" y="3052711"/>
            <a:ext cx="1340808" cy="385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2"/>
          <p:cNvCxnSpPr>
            <a:stCxn id="7" idx="3"/>
            <a:endCxn id="6" idx="1"/>
          </p:cNvCxnSpPr>
          <p:nvPr/>
        </p:nvCxnSpPr>
        <p:spPr>
          <a:xfrm>
            <a:off x="6565001" y="2969000"/>
            <a:ext cx="901719" cy="8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5"/>
          <p:cNvCxnSpPr>
            <a:stCxn id="10" idx="3"/>
            <a:endCxn id="5" idx="1"/>
          </p:cNvCxnSpPr>
          <p:nvPr/>
        </p:nvCxnSpPr>
        <p:spPr>
          <a:xfrm flipV="1">
            <a:off x="5973213" y="3454352"/>
            <a:ext cx="2091174" cy="677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31"/>
          <p:cNvCxnSpPr>
            <a:stCxn id="7" idx="3"/>
            <a:endCxn id="5" idx="1"/>
          </p:cNvCxnSpPr>
          <p:nvPr/>
        </p:nvCxnSpPr>
        <p:spPr>
          <a:xfrm>
            <a:off x="6565001" y="2969000"/>
            <a:ext cx="1499386" cy="485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4"/>
          <p:cNvCxnSpPr>
            <a:stCxn id="8" idx="3"/>
            <a:endCxn id="5" idx="1"/>
          </p:cNvCxnSpPr>
          <p:nvPr/>
        </p:nvCxnSpPr>
        <p:spPr>
          <a:xfrm>
            <a:off x="6125912" y="3437870"/>
            <a:ext cx="1938475" cy="16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1"/>
          <p:cNvCxnSpPr>
            <a:stCxn id="27" idx="3"/>
            <a:endCxn id="29" idx="1"/>
          </p:cNvCxnSpPr>
          <p:nvPr/>
        </p:nvCxnSpPr>
        <p:spPr>
          <a:xfrm>
            <a:off x="6423213" y="5313132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5"/>
          <p:cNvCxnSpPr>
            <a:stCxn id="30" idx="0"/>
            <a:endCxn id="28" idx="1"/>
          </p:cNvCxnSpPr>
          <p:nvPr/>
        </p:nvCxnSpPr>
        <p:spPr>
          <a:xfrm flipV="1">
            <a:off x="6564441" y="4808934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8"/>
          <p:cNvCxnSpPr>
            <a:stCxn id="30" idx="0"/>
            <a:endCxn id="27" idx="3"/>
          </p:cNvCxnSpPr>
          <p:nvPr/>
        </p:nvCxnSpPr>
        <p:spPr>
          <a:xfrm flipH="1" flipV="1">
            <a:off x="6423213" y="5313132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85"/>
          <p:cNvCxnSpPr>
            <a:stCxn id="28" idx="1"/>
            <a:endCxn id="27" idx="3"/>
          </p:cNvCxnSpPr>
          <p:nvPr/>
        </p:nvCxnSpPr>
        <p:spPr>
          <a:xfrm flipH="1">
            <a:off x="6423213" y="4808934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88"/>
          <p:cNvCxnSpPr>
            <a:stCxn id="28" idx="1"/>
            <a:endCxn id="29" idx="1"/>
          </p:cNvCxnSpPr>
          <p:nvPr/>
        </p:nvCxnSpPr>
        <p:spPr>
          <a:xfrm flipH="1">
            <a:off x="7392436" y="4808934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60"/>
          <p:cNvSpPr/>
          <p:nvPr/>
        </p:nvSpPr>
        <p:spPr>
          <a:xfrm>
            <a:off x="2943277" y="2014848"/>
            <a:ext cx="1857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[www.buyfollowz.org]</a:t>
            </a:r>
          </a:p>
        </p:txBody>
      </p:sp>
      <p:sp>
        <p:nvSpPr>
          <p:cNvPr id="23" name="Rectangle 162"/>
          <p:cNvSpPr/>
          <p:nvPr/>
        </p:nvSpPr>
        <p:spPr>
          <a:xfrm>
            <a:off x="3074466" y="4308203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[buymorelikes.com]</a:t>
            </a:r>
          </a:p>
        </p:txBody>
      </p:sp>
      <p:pic>
        <p:nvPicPr>
          <p:cNvPr id="24" name="Picture 1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4" y="4657442"/>
            <a:ext cx="4187952" cy="1535148"/>
          </a:xfrm>
          <a:prstGeom prst="rect">
            <a:avLst/>
          </a:prstGeom>
        </p:spPr>
      </p:pic>
      <p:pic>
        <p:nvPicPr>
          <p:cNvPr id="25" name="Picture 2" descr="Twitter bird logo 2012.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5" y="1641801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acebook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4" y="3895980"/>
            <a:ext cx="19084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8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4358934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42762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7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68"/>
          <p:cNvCxnSpPr>
            <a:stCxn id="27" idx="3"/>
            <a:endCxn id="5" idx="1"/>
          </p:cNvCxnSpPr>
          <p:nvPr/>
        </p:nvCxnSpPr>
        <p:spPr>
          <a:xfrm flipV="1">
            <a:off x="6423213" y="3454352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78"/>
          <p:cNvCxnSpPr>
            <a:stCxn id="29" idx="1"/>
            <a:endCxn id="30" idx="0"/>
          </p:cNvCxnSpPr>
          <p:nvPr/>
        </p:nvCxnSpPr>
        <p:spPr>
          <a:xfrm flipH="1" flipV="1">
            <a:off x="6564441" y="5763132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8"/>
          <p:cNvCxnSpPr>
            <a:stCxn id="28" idx="1"/>
            <a:endCxn id="5" idx="1"/>
          </p:cNvCxnSpPr>
          <p:nvPr/>
        </p:nvCxnSpPr>
        <p:spPr>
          <a:xfrm flipV="1">
            <a:off x="7706981" y="3454352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5586577" y="4261842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194"/>
          <p:cNvSpPr/>
          <p:nvPr/>
        </p:nvSpPr>
        <p:spPr>
          <a:xfrm>
            <a:off x="5191120" y="2522738"/>
            <a:ext cx="3736894" cy="1948642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2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技术难点：出度分布的异常尖峰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000"/>
            <a:ext cx="4680000" cy="4680000"/>
          </a:xfrm>
          <a:prstGeom prst="rect">
            <a:avLst/>
          </a:prstGeom>
        </p:spPr>
      </p:pic>
      <p:cxnSp>
        <p:nvCxnSpPr>
          <p:cNvPr id="14" name="Straight Connector 10"/>
          <p:cNvCxnSpPr/>
          <p:nvPr/>
        </p:nvCxnSpPr>
        <p:spPr>
          <a:xfrm>
            <a:off x="2375602" y="3280326"/>
            <a:ext cx="90025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/>
          <p:nvPr/>
        </p:nvCxnSpPr>
        <p:spPr>
          <a:xfrm>
            <a:off x="2375602" y="2704181"/>
            <a:ext cx="900254" cy="638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/>
          <p:nvPr/>
        </p:nvCxnSpPr>
        <p:spPr>
          <a:xfrm>
            <a:off x="2944393" y="2710568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4"/>
          <p:cNvSpPr/>
          <p:nvPr/>
        </p:nvSpPr>
        <p:spPr>
          <a:xfrm>
            <a:off x="3275856" y="294744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8" name="Rectangle 15"/>
          <p:cNvSpPr/>
          <p:nvPr/>
        </p:nvSpPr>
        <p:spPr>
          <a:xfrm>
            <a:off x="3275856" y="241818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6"/>
          <p:cNvCxnSpPr/>
          <p:nvPr/>
        </p:nvCxnSpPr>
        <p:spPr>
          <a:xfrm flipH="1">
            <a:off x="2363854" y="3385402"/>
            <a:ext cx="11748" cy="255922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7"/>
          <p:cNvSpPr/>
          <p:nvPr/>
        </p:nvSpPr>
        <p:spPr>
          <a:xfrm>
            <a:off x="2363854" y="5358906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3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1" y="1526337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1511078" y="1476895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25" name="Rectangle 15"/>
          <p:cNvSpPr/>
          <p:nvPr/>
        </p:nvSpPr>
        <p:spPr>
          <a:xfrm>
            <a:off x="3048365" y="1569227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2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2178000"/>
            <a:ext cx="4680000" cy="4680000"/>
          </a:xfrm>
          <a:prstGeom prst="rect">
            <a:avLst/>
          </a:prstGeom>
        </p:spPr>
      </p:pic>
      <p:cxnSp>
        <p:nvCxnSpPr>
          <p:cNvPr id="27" name="Straight Connector 5"/>
          <p:cNvCxnSpPr/>
          <p:nvPr/>
        </p:nvCxnSpPr>
        <p:spPr>
          <a:xfrm>
            <a:off x="7795713" y="3440325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"/>
          <p:cNvCxnSpPr/>
          <p:nvPr/>
        </p:nvCxnSpPr>
        <p:spPr>
          <a:xfrm>
            <a:off x="7753840" y="3020108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"/>
          <p:cNvCxnSpPr/>
          <p:nvPr/>
        </p:nvCxnSpPr>
        <p:spPr>
          <a:xfrm>
            <a:off x="8377601" y="2990765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8"/>
          <p:cNvSpPr/>
          <p:nvPr/>
        </p:nvSpPr>
        <p:spPr>
          <a:xfrm>
            <a:off x="7843935" y="347368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0.44M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1" name="Rectangle 9"/>
          <p:cNvSpPr/>
          <p:nvPr/>
        </p:nvSpPr>
        <p:spPr>
          <a:xfrm>
            <a:off x="7821202" y="240599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1.91M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32" name="Straight Connector 10"/>
          <p:cNvCxnSpPr/>
          <p:nvPr/>
        </p:nvCxnSpPr>
        <p:spPr>
          <a:xfrm>
            <a:off x="7732233" y="3463350"/>
            <a:ext cx="0" cy="24812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1"/>
          <p:cNvSpPr/>
          <p:nvPr/>
        </p:nvSpPr>
        <p:spPr>
          <a:xfrm>
            <a:off x="7732233" y="5359847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96136" y="1476895"/>
            <a:ext cx="14102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2011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5" name="Rectangle 15"/>
          <p:cNvSpPr/>
          <p:nvPr/>
        </p:nvSpPr>
        <p:spPr>
          <a:xfrm>
            <a:off x="7139058" y="1569226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117M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36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37" y="150161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86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技术难点：传统检测方法的局限性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96245"/>
              </p:ext>
            </p:extLst>
          </p:nvPr>
        </p:nvGraphicFramePr>
        <p:xfrm>
          <a:off x="598526" y="3692316"/>
          <a:ext cx="84969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57"/>
                <a:gridCol w="1416157"/>
                <a:gridCol w="1416157"/>
                <a:gridCol w="1416157"/>
                <a:gridCol w="1300276"/>
                <a:gridCol w="153203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标签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(+1,-1)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出度</a:t>
                      </a:r>
                      <a:endParaRPr lang="zh-CN" altLang="en-US" sz="28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入度</a:t>
                      </a:r>
                      <a:endParaRPr lang="zh-CN" altLang="en-US" sz="28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微博数</a:t>
                      </a:r>
                      <a:endParaRPr lang="zh-CN" altLang="en-US" sz="28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微博中的</a:t>
                      </a:r>
                      <a:endParaRPr lang="en-US" altLang="zh-CN" dirty="0" smtClean="0"/>
                    </a:p>
                    <a:p>
                      <a:r>
                        <a:rPr lang="en-US" altLang="zh-CN" dirty="0" err="1" smtClean="0"/>
                        <a:t>url</a:t>
                      </a:r>
                      <a:r>
                        <a:rPr lang="zh-CN" altLang="en-US" dirty="0" smtClean="0"/>
                        <a:t>数量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微博</a:t>
                      </a:r>
                      <a:r>
                        <a:rPr lang="en-US" altLang="zh-CN" dirty="0" smtClean="0"/>
                        <a:t>hashtag</a:t>
                      </a:r>
                      <a:r>
                        <a:rPr lang="zh-CN" altLang="en-US" dirty="0" smtClean="0"/>
                        <a:t>数量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7"/>
          <p:cNvCxnSpPr/>
          <p:nvPr/>
        </p:nvCxnSpPr>
        <p:spPr>
          <a:xfrm>
            <a:off x="1356887" y="4412394"/>
            <a:ext cx="0" cy="504056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流程图: 磁盘 11"/>
          <p:cNvSpPr/>
          <p:nvPr/>
        </p:nvSpPr>
        <p:spPr>
          <a:xfrm>
            <a:off x="462861" y="4988459"/>
            <a:ext cx="1788051" cy="1135167"/>
          </a:xfrm>
          <a:prstGeom prst="flowChartMagneticDis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分类器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4" name="左大括号 12"/>
          <p:cNvSpPr/>
          <p:nvPr/>
        </p:nvSpPr>
        <p:spPr>
          <a:xfrm rot="16200000">
            <a:off x="6773211" y="3016621"/>
            <a:ext cx="252028" cy="30963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3"/>
          <p:cNvSpPr/>
          <p:nvPr/>
        </p:nvSpPr>
        <p:spPr>
          <a:xfrm>
            <a:off x="3326182" y="5445224"/>
            <a:ext cx="5109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不足：受限于缺乏表象信息</a:t>
            </a:r>
            <a:endParaRPr lang="en-US" altLang="zh-CN" sz="3200" dirty="0" smtClean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70601" y="4740599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/>
              <a:t>基于内容的特征</a:t>
            </a:r>
            <a:endParaRPr lang="en-US" altLang="zh-CN" sz="32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2716555"/>
            <a:ext cx="6336562" cy="7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1852695"/>
            <a:ext cx="3609962" cy="85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9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2727302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18" y="2156876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57" y="19517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16" y="261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解决方案：行为规律是关键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49" y="333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8" idx="3"/>
            <a:endCxn id="110" idx="1"/>
          </p:cNvCxnSpPr>
          <p:nvPr/>
        </p:nvCxnSpPr>
        <p:spPr>
          <a:xfrm flipV="1">
            <a:off x="6054747" y="2518064"/>
            <a:ext cx="1518271" cy="118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10" idx="1"/>
          </p:cNvCxnSpPr>
          <p:nvPr/>
        </p:nvCxnSpPr>
        <p:spPr>
          <a:xfrm flipV="1">
            <a:off x="6389714" y="2518064"/>
            <a:ext cx="1183304" cy="46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2"/>
            <a:endCxn id="110" idx="1"/>
          </p:cNvCxnSpPr>
          <p:nvPr/>
        </p:nvCxnSpPr>
        <p:spPr>
          <a:xfrm flipV="1">
            <a:off x="6585406" y="2518064"/>
            <a:ext cx="987612" cy="153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09" idx="1"/>
          </p:cNvCxnSpPr>
          <p:nvPr/>
        </p:nvCxnSpPr>
        <p:spPr>
          <a:xfrm flipV="1">
            <a:off x="6054747" y="3088490"/>
            <a:ext cx="2009640" cy="61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  <a:endCxn id="109" idx="1"/>
          </p:cNvCxnSpPr>
          <p:nvPr/>
        </p:nvCxnSpPr>
        <p:spPr>
          <a:xfrm>
            <a:off x="6585406" y="2671751"/>
            <a:ext cx="1478981" cy="416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109" idx="1"/>
          </p:cNvCxnSpPr>
          <p:nvPr/>
        </p:nvCxnSpPr>
        <p:spPr>
          <a:xfrm>
            <a:off x="6389714" y="2979251"/>
            <a:ext cx="1674673" cy="109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032" idx="3"/>
            <a:endCxn id="1036" idx="1"/>
          </p:cNvCxnSpPr>
          <p:nvPr/>
        </p:nvCxnSpPr>
        <p:spPr>
          <a:xfrm>
            <a:off x="6423213" y="4947270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038" idx="0"/>
            <a:endCxn id="1034" idx="1"/>
          </p:cNvCxnSpPr>
          <p:nvPr/>
        </p:nvCxnSpPr>
        <p:spPr>
          <a:xfrm flipV="1">
            <a:off x="6564441" y="4443072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38" idx="0"/>
            <a:endCxn id="1032" idx="3"/>
          </p:cNvCxnSpPr>
          <p:nvPr/>
        </p:nvCxnSpPr>
        <p:spPr>
          <a:xfrm flipH="1" flipV="1">
            <a:off x="6423213" y="4947270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034" idx="1"/>
            <a:endCxn id="1032" idx="3"/>
          </p:cNvCxnSpPr>
          <p:nvPr/>
        </p:nvCxnSpPr>
        <p:spPr>
          <a:xfrm flipH="1">
            <a:off x="6423213" y="4443072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034" idx="1"/>
            <a:endCxn id="1036" idx="1"/>
          </p:cNvCxnSpPr>
          <p:nvPr/>
        </p:nvCxnSpPr>
        <p:spPr>
          <a:xfrm flipH="1">
            <a:off x="7392436" y="4443072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4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3993072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06176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3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68"/>
          <p:cNvCxnSpPr>
            <a:stCxn id="1032" idx="3"/>
            <a:endCxn id="109" idx="1"/>
          </p:cNvCxnSpPr>
          <p:nvPr/>
        </p:nvCxnSpPr>
        <p:spPr>
          <a:xfrm flipV="1">
            <a:off x="6423213" y="3088490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78"/>
          <p:cNvCxnSpPr>
            <a:stCxn id="1036" idx="1"/>
            <a:endCxn id="1038" idx="0"/>
          </p:cNvCxnSpPr>
          <p:nvPr/>
        </p:nvCxnSpPr>
        <p:spPr>
          <a:xfrm flipH="1" flipV="1">
            <a:off x="6564441" y="5397270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8"/>
          <p:cNvCxnSpPr>
            <a:stCxn id="1034" idx="1"/>
            <a:endCxn id="109" idx="1"/>
          </p:cNvCxnSpPr>
          <p:nvPr/>
        </p:nvCxnSpPr>
        <p:spPr>
          <a:xfrm flipV="1">
            <a:off x="7706981" y="3088490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Freeform 194"/>
          <p:cNvSpPr/>
          <p:nvPr/>
        </p:nvSpPr>
        <p:spPr>
          <a:xfrm>
            <a:off x="5191120" y="1841259"/>
            <a:ext cx="3736894" cy="2264259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任意多边形 66"/>
          <p:cNvSpPr/>
          <p:nvPr/>
        </p:nvSpPr>
        <p:spPr>
          <a:xfrm>
            <a:off x="5586577" y="3895980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611560" y="1628800"/>
            <a:ext cx="4114800" cy="914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金钱利益驱动</a:t>
            </a:r>
            <a:endParaRPr lang="en-US" altLang="zh-CN" sz="3200" dirty="0"/>
          </a:p>
        </p:txBody>
      </p:sp>
      <p:sp>
        <p:nvSpPr>
          <p:cNvPr id="39" name="Rectangle 38"/>
          <p:cNvSpPr/>
          <p:nvPr/>
        </p:nvSpPr>
        <p:spPr>
          <a:xfrm>
            <a:off x="395536" y="3284984"/>
            <a:ext cx="2011680" cy="3200400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内容</a:t>
            </a:r>
            <a:endParaRPr lang="en-US" altLang="zh-CN" sz="3200" dirty="0" smtClean="0"/>
          </a:p>
          <a:p>
            <a:pPr algn="ctr"/>
            <a:endParaRPr lang="en-US" altLang="zh-CN" sz="3200" dirty="0"/>
          </a:p>
          <a:p>
            <a:r>
              <a:rPr lang="zh-CN" altLang="en-US" sz="3200" dirty="0" smtClean="0"/>
              <a:t>僵尸粉</a:t>
            </a:r>
            <a:endParaRPr lang="en-US" altLang="zh-CN" sz="3200" dirty="0" smtClean="0"/>
          </a:p>
          <a:p>
            <a:r>
              <a:rPr lang="zh-CN" altLang="en-US" sz="3200" dirty="0" smtClean="0"/>
              <a:t>可能会</a:t>
            </a:r>
            <a:endParaRPr lang="en-US" altLang="zh-CN" sz="3200" dirty="0" smtClean="0"/>
          </a:p>
          <a:p>
            <a:r>
              <a:rPr lang="zh-CN" altLang="en-US" sz="3200" dirty="0" smtClean="0">
                <a:solidFill>
                  <a:srgbClr val="0000FF"/>
                </a:solidFill>
              </a:rPr>
              <a:t>表现</a:t>
            </a:r>
            <a:r>
              <a:rPr lang="zh-CN" altLang="en-US" sz="3200" dirty="0" smtClean="0"/>
              <a:t>得</a:t>
            </a:r>
            <a:endParaRPr lang="en-US" altLang="zh-CN" sz="3200" dirty="0" smtClean="0"/>
          </a:p>
          <a:p>
            <a:r>
              <a:rPr lang="zh-CN" altLang="en-US" sz="3200" dirty="0" smtClean="0"/>
              <a:t>内容可疑</a:t>
            </a:r>
            <a:endParaRPr lang="en-US" altLang="zh-CN" sz="3200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2915816" y="3284984"/>
            <a:ext cx="2011680" cy="3200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行为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algn="ctr"/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 smtClean="0"/>
              <a:t>僵尸粉</a:t>
            </a:r>
            <a:endParaRPr lang="en-US" altLang="zh-CN" sz="3200" dirty="0" smtClean="0"/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不得不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做出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zh-CN" altLang="en-US" sz="3200" dirty="0" smtClean="0"/>
              <a:t>可疑行为</a:t>
            </a:r>
            <a:endParaRPr lang="en-US" altLang="zh-CN" sz="3200" dirty="0" smtClean="0"/>
          </a:p>
        </p:txBody>
      </p:sp>
      <p:cxnSp>
        <p:nvCxnSpPr>
          <p:cNvPr id="43" name="Elbow Connector 42"/>
          <p:cNvCxnSpPr>
            <a:stCxn id="11" idx="2"/>
            <a:endCxn id="39" idx="0"/>
          </p:cNvCxnSpPr>
          <p:nvPr/>
        </p:nvCxnSpPr>
        <p:spPr>
          <a:xfrm rot="5400000">
            <a:off x="1664276" y="2280300"/>
            <a:ext cx="741784" cy="1267584"/>
          </a:xfrm>
          <a:prstGeom prst="bentConnector3">
            <a:avLst>
              <a:gd name="adj1" fmla="val 50000"/>
            </a:avLst>
          </a:prstGeom>
          <a:ln w="25400">
            <a:solidFill>
              <a:srgbClr val="0000FF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40" idx="0"/>
          </p:cNvCxnSpPr>
          <p:nvPr/>
        </p:nvCxnSpPr>
        <p:spPr>
          <a:xfrm rot="16200000" flipH="1">
            <a:off x="2924416" y="2287744"/>
            <a:ext cx="741784" cy="1252696"/>
          </a:xfrm>
          <a:prstGeom prst="bentConnector3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07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86031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僵尸粉的行为规律：所关注是谁？</a:t>
            </a:r>
            <a:endParaRPr lang="zh-CN" altLang="en-US" dirty="0"/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600" dirty="0" smtClean="0"/>
              <a:t>同步性</a:t>
            </a:r>
            <a:endParaRPr lang="en-US" altLang="zh-CN" sz="36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600" dirty="0" smtClean="0"/>
              <a:t>异常性</a:t>
            </a:r>
            <a:endParaRPr lang="en-US" altLang="zh-CN" sz="3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05" y="1703351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46" y="2968856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70" y="3753791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60" y="4962449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2"/>
          <p:cNvSpPr/>
          <p:nvPr/>
        </p:nvSpPr>
        <p:spPr>
          <a:xfrm>
            <a:off x="6802760" y="3666286"/>
            <a:ext cx="432048" cy="8629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/>
          <p:cNvSpPr/>
          <p:nvPr/>
        </p:nvSpPr>
        <p:spPr>
          <a:xfrm rot="679086">
            <a:off x="7108296" y="2340956"/>
            <a:ext cx="396976" cy="35072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9"/>
          <p:cNvCxnSpPr>
            <a:stCxn id="15" idx="3"/>
            <a:endCxn id="12" idx="1"/>
          </p:cNvCxnSpPr>
          <p:nvPr/>
        </p:nvCxnSpPr>
        <p:spPr>
          <a:xfrm flipV="1">
            <a:off x="6143786" y="4097740"/>
            <a:ext cx="658974" cy="491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9"/>
          <p:cNvCxnSpPr>
            <a:stCxn id="8" idx="3"/>
          </p:cNvCxnSpPr>
          <p:nvPr/>
        </p:nvCxnSpPr>
        <p:spPr>
          <a:xfrm>
            <a:off x="6447188" y="2336104"/>
            <a:ext cx="787620" cy="3301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90519" y="3690464"/>
            <a:ext cx="1253267" cy="1797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同步程度 和 正常程度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同步程度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5" descr="C:\Users\meng\Desktop\mysyn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7" y="2076000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eng\Desktop\g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87" y="2996952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ng\Desktop\f_weibojan_HDi_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3" y="3027164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87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606" y="2972544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71" y="3043806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同步程度 和 正常程度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正常程度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1" name="Picture 6" descr="C:\Users\meng\Desktop\mynormal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060848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等腰三角形 16"/>
          <p:cNvSpPr/>
          <p:nvPr/>
        </p:nvSpPr>
        <p:spPr>
          <a:xfrm>
            <a:off x="7092280" y="5517232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59832" y="4556520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715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定理：给定正常程度时同步程度的下限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cs typeface="Times New Roman" panose="02020603050405020304" pitchFamily="18" charset="0"/>
              </a:rPr>
              <a:t>对于任意的分布，在</a:t>
            </a:r>
            <a:r>
              <a:rPr lang="en-US" altLang="zh-CN" sz="2800" dirty="0"/>
              <a:t>“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同步</a:t>
            </a:r>
            <a:r>
              <a:rPr lang="en-US" altLang="zh-CN" sz="2800" dirty="0"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cs typeface="Times New Roman" panose="02020603050405020304" pitchFamily="18" charset="0"/>
              </a:rPr>
              <a:t>正常程度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图</a:t>
            </a:r>
            <a:r>
              <a:rPr lang="en-US" altLang="zh-CN" sz="2800" dirty="0" smtClean="0">
                <a:cs typeface="Times New Roman" panose="02020603050405020304" pitchFamily="18" charset="0"/>
              </a:rPr>
              <a:t>”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上存在</a:t>
            </a:r>
            <a:r>
              <a:rPr lang="zh-CN" altLang="en-US" sz="2800" b="1" dirty="0" smtClean="0">
                <a:cs typeface="Times New Roman" panose="02020603050405020304" pitchFamily="18" charset="0"/>
              </a:rPr>
              <a:t>二次曲线的下限</a:t>
            </a:r>
            <a:endParaRPr lang="en-US" altLang="zh-CN" sz="2800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2277348"/>
            <a:ext cx="4824536" cy="41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58109" y="28186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cs typeface="Times New Roman" panose="02020603050405020304" pitchFamily="18" charset="0"/>
              </a:rPr>
              <a:t>同步程度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cxnSp>
        <p:nvCxnSpPr>
          <p:cNvPr id="9" name="Elbow Connector 8"/>
          <p:cNvCxnSpPr>
            <a:stCxn id="8" idx="3"/>
          </p:cNvCxnSpPr>
          <p:nvPr/>
        </p:nvCxnSpPr>
        <p:spPr>
          <a:xfrm flipV="1">
            <a:off x="2884250" y="2631885"/>
            <a:ext cx="909200" cy="479174"/>
          </a:xfrm>
          <a:prstGeom prst="bentConnector3">
            <a:avLst>
              <a:gd name="adj1" fmla="val 99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99773" y="28186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cs typeface="Times New Roman" panose="02020603050405020304" pitchFamily="18" charset="0"/>
              </a:rPr>
              <a:t>正常程度</a:t>
            </a:r>
            <a:endParaRPr lang="en-US" altLang="zh-CN" sz="3200" dirty="0" smtClean="0">
              <a:cs typeface="Times New Roman" panose="02020603050405020304" pitchFamily="18" charset="0"/>
            </a:endParaRPr>
          </a:p>
        </p:txBody>
      </p:sp>
      <p:cxnSp>
        <p:nvCxnSpPr>
          <p:cNvPr id="11" name="Elbow Connector 10"/>
          <p:cNvCxnSpPr>
            <a:stCxn id="10" idx="1"/>
          </p:cNvCxnSpPr>
          <p:nvPr/>
        </p:nvCxnSpPr>
        <p:spPr>
          <a:xfrm rot="10800000">
            <a:off x="5177281" y="2607063"/>
            <a:ext cx="422492" cy="5039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meng\Desktop\cellvnorcohD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42" y="3618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 23"/>
          <p:cNvSpPr/>
          <p:nvPr/>
        </p:nvSpPr>
        <p:spPr>
          <a:xfrm>
            <a:off x="2464826" y="5147658"/>
            <a:ext cx="1336431" cy="1045424"/>
          </a:xfrm>
          <a:custGeom>
            <a:avLst/>
            <a:gdLst>
              <a:gd name="connsiteX0" fmla="*/ 0 w 1336431"/>
              <a:gd name="connsiteY0" fmla="*/ 1037493 h 1045424"/>
              <a:gd name="connsiteX1" fmla="*/ 237392 w 1336431"/>
              <a:gd name="connsiteY1" fmla="*/ 1011116 h 1045424"/>
              <a:gd name="connsiteX2" fmla="*/ 720969 w 1336431"/>
              <a:gd name="connsiteY2" fmla="*/ 764931 h 1045424"/>
              <a:gd name="connsiteX3" fmla="*/ 1090246 w 1336431"/>
              <a:gd name="connsiteY3" fmla="*/ 413239 h 1045424"/>
              <a:gd name="connsiteX4" fmla="*/ 1336431 w 1336431"/>
              <a:gd name="connsiteY4" fmla="*/ 0 h 1045424"/>
              <a:gd name="connsiteX5" fmla="*/ 1336431 w 1336431"/>
              <a:gd name="connsiteY5" fmla="*/ 0 h 1045424"/>
              <a:gd name="connsiteX6" fmla="*/ 1336431 w 1336431"/>
              <a:gd name="connsiteY6" fmla="*/ 0 h 1045424"/>
              <a:gd name="connsiteX7" fmla="*/ 1336431 w 1336431"/>
              <a:gd name="connsiteY7" fmla="*/ 0 h 10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6431" h="1045424">
                <a:moveTo>
                  <a:pt x="0" y="1037493"/>
                </a:moveTo>
                <a:cubicBezTo>
                  <a:pt x="58615" y="1047018"/>
                  <a:pt x="117231" y="1056543"/>
                  <a:pt x="237392" y="1011116"/>
                </a:cubicBezTo>
                <a:cubicBezTo>
                  <a:pt x="357553" y="965689"/>
                  <a:pt x="578827" y="864577"/>
                  <a:pt x="720969" y="764931"/>
                </a:cubicBezTo>
                <a:cubicBezTo>
                  <a:pt x="863111" y="665285"/>
                  <a:pt x="987669" y="540728"/>
                  <a:pt x="1090246" y="413239"/>
                </a:cubicBezTo>
                <a:cubicBezTo>
                  <a:pt x="1192823" y="285750"/>
                  <a:pt x="1336431" y="0"/>
                  <a:pt x="1336431" y="0"/>
                </a:cubicBezTo>
                <a:lnTo>
                  <a:pt x="1336431" y="0"/>
                </a:lnTo>
                <a:lnTo>
                  <a:pt x="1336431" y="0"/>
                </a:lnTo>
                <a:lnTo>
                  <a:pt x="1336431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五角星 24"/>
          <p:cNvSpPr/>
          <p:nvPr/>
        </p:nvSpPr>
        <p:spPr>
          <a:xfrm>
            <a:off x="2036984" y="4137250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角星 25"/>
          <p:cNvSpPr/>
          <p:nvPr/>
        </p:nvSpPr>
        <p:spPr>
          <a:xfrm>
            <a:off x="2757993" y="5718469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3521674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4730332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19"/>
          <p:cNvCxnSpPr>
            <a:stCxn id="27" idx="3"/>
            <a:endCxn id="25" idx="1"/>
          </p:cNvCxnSpPr>
          <p:nvPr/>
        </p:nvCxnSpPr>
        <p:spPr>
          <a:xfrm>
            <a:off x="1267674" y="4126003"/>
            <a:ext cx="769310" cy="154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4514905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5780410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19"/>
          <p:cNvCxnSpPr>
            <a:stCxn id="30" idx="1"/>
            <a:endCxn id="26" idx="4"/>
          </p:cNvCxnSpPr>
          <p:nvPr/>
        </p:nvCxnSpPr>
        <p:spPr>
          <a:xfrm flipH="1">
            <a:off x="3118033" y="5147658"/>
            <a:ext cx="1450516" cy="7143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093766" y="4137250"/>
            <a:ext cx="26642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/>
              <a:t>CatchSync</a:t>
            </a:r>
            <a:r>
              <a:rPr lang="en-US" altLang="zh-CN" sz="2800" b="1" dirty="0" smtClean="0"/>
              <a:t>:</a:t>
            </a:r>
          </a:p>
          <a:p>
            <a:r>
              <a:rPr lang="zh-CN" altLang="en-US" sz="3200" dirty="0" smtClean="0"/>
              <a:t>基于距离的</a:t>
            </a:r>
            <a:endParaRPr lang="en-US" altLang="zh-CN" sz="3200" dirty="0" smtClean="0"/>
          </a:p>
          <a:p>
            <a:r>
              <a:rPr lang="zh-CN" altLang="en-US" sz="3200" dirty="0" smtClean="0"/>
              <a:t>异常检测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60847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相关</a:t>
            </a:r>
            <a:r>
              <a:rPr lang="zh-CN" altLang="en-US" dirty="0" smtClean="0"/>
              <a:t>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采纳信息行为预测</a:t>
            </a:r>
            <a:endParaRPr lang="en-US" altLang="zh-CN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基于内容过滤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Balabanovic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’97][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Basu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AAAI’98]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启发式协同过滤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Herlock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SIGIR’99][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Sarwar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WWW’01]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社交关系同质性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[McPherson et al. ’01]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社交影响力模式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et 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PAKDD’06]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基于模型的协同过滤</a:t>
            </a:r>
            <a:r>
              <a:rPr lang="en-US" altLang="zh-CN" dirty="0" smtClean="0"/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[Yehuda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KDD’08][Ma et al. CIKM’08][Ma et al. WSDM’11] 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可疑</a:t>
            </a:r>
            <a:r>
              <a:rPr lang="zh-CN" altLang="en-US" dirty="0"/>
              <a:t>行为</a:t>
            </a:r>
            <a:r>
              <a:rPr lang="zh-CN" altLang="en-US" dirty="0" smtClean="0"/>
              <a:t>检测</a:t>
            </a:r>
            <a:endParaRPr lang="en-US" altLang="zh-CN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重复内容的特征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[Jindal et al. WSDM’08]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垃圾文本特征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[Lim et al. CIKM’10]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脉冲现象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Xie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KDD’12]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情绪区分度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[Hu et al. ICDM’14]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性能评测：检测人工标记的采样用户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>
                <a:cs typeface="Times New Roman" panose="02020603050405020304" pitchFamily="18" charset="0"/>
              </a:rPr>
              <a:t>准确度提升：行为方法</a:t>
            </a:r>
            <a:r>
              <a:rPr lang="en-US" altLang="zh-CN" dirty="0" err="1" smtClean="0">
                <a:cs typeface="Times New Roman" panose="02020603050405020304" pitchFamily="18" charset="0"/>
              </a:rPr>
              <a:t>CatchSync</a:t>
            </a:r>
            <a:r>
              <a:rPr lang="zh-CN" altLang="en-US" dirty="0" smtClean="0">
                <a:cs typeface="Times New Roman" panose="02020603050405020304" pitchFamily="18" charset="0"/>
              </a:rPr>
              <a:t>与内容方法</a:t>
            </a:r>
            <a:r>
              <a:rPr lang="en-US" altLang="zh-CN" dirty="0" smtClean="0">
                <a:cs typeface="Times New Roman" panose="02020603050405020304" pitchFamily="18" charset="0"/>
              </a:rPr>
              <a:t>SPOT</a:t>
            </a:r>
            <a:r>
              <a:rPr lang="zh-CN" altLang="en-US" dirty="0" smtClean="0">
                <a:cs typeface="Times New Roman" panose="02020603050405020304" pitchFamily="18" charset="0"/>
              </a:rPr>
              <a:t>互补</a:t>
            </a:r>
            <a:endParaRPr lang="en-US" altLang="zh-CN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1178730258"/>
              </p:ext>
            </p:extLst>
          </p:nvPr>
        </p:nvGraphicFramePr>
        <p:xfrm>
          <a:off x="2919510" y="2163699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054" y="3163089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91726" y="2154977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1924" y="2595887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5299" y="3061424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</a:rPr>
              <a:t>SPOT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48630" y="345175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</a:rPr>
              <a:t>OutRank</a:t>
            </a:r>
            <a:endParaRPr lang="en-US" altLang="zh-CN" sz="2400" dirty="0" smtClean="0">
              <a:solidFill>
                <a:srgbClr val="00B0F0"/>
              </a:solidFill>
            </a:endParaRPr>
          </a:p>
        </p:txBody>
      </p:sp>
      <p:graphicFrame>
        <p:nvGraphicFramePr>
          <p:cNvPr id="38" name="图表 37"/>
          <p:cNvGraphicFramePr/>
          <p:nvPr>
            <p:extLst>
              <p:ext uri="{D42A27DB-BD31-4B8C-83A1-F6EECF244321}">
                <p14:modId xmlns:p14="http://schemas.microsoft.com/office/powerpoint/2010/main" val="1992911944"/>
              </p:ext>
            </p:extLst>
          </p:nvPr>
        </p:nvGraphicFramePr>
        <p:xfrm>
          <a:off x="2915816" y="4337661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9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43" y="55172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30286" y="4513042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10484" y="4953952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43859" y="5419489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SPOT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87190" y="5809819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</a:rPr>
              <a:t>OutRank</a:t>
            </a:r>
            <a:endParaRPr lang="en-US" altLang="zh-CN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88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</a:t>
            </a:r>
            <a:r>
              <a:rPr lang="zh-CN" altLang="en-US" dirty="0"/>
              <a:t>还原被扭曲</a:t>
            </a:r>
            <a:r>
              <a:rPr lang="zh-CN" altLang="en-US" dirty="0" smtClean="0"/>
              <a:t>的出度分布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4572000" cy="4572000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4" y="3124944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12"/>
          <p:cNvCxnSpPr/>
          <p:nvPr/>
        </p:nvCxnSpPr>
        <p:spPr>
          <a:xfrm>
            <a:off x="6549933" y="2937876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3"/>
          <p:cNvCxnSpPr/>
          <p:nvPr/>
        </p:nvCxnSpPr>
        <p:spPr>
          <a:xfrm>
            <a:off x="6549933" y="2458904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4"/>
          <p:cNvCxnSpPr/>
          <p:nvPr/>
        </p:nvCxnSpPr>
        <p:spPr>
          <a:xfrm>
            <a:off x="7321957" y="2465291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5"/>
          <p:cNvSpPr/>
          <p:nvPr/>
        </p:nvSpPr>
        <p:spPr>
          <a:xfrm>
            <a:off x="7347719" y="2943507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34" name="Rectangle 16"/>
          <p:cNvSpPr/>
          <p:nvPr/>
        </p:nvSpPr>
        <p:spPr>
          <a:xfrm>
            <a:off x="7347719" y="1757405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cxnSp>
        <p:nvCxnSpPr>
          <p:cNvPr id="35" name="Straight Connector 17"/>
          <p:cNvCxnSpPr/>
          <p:nvPr/>
        </p:nvCxnSpPr>
        <p:spPr>
          <a:xfrm flipH="1">
            <a:off x="6443111" y="3046244"/>
            <a:ext cx="3681" cy="16789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8"/>
          <p:cNvSpPr/>
          <p:nvPr/>
        </p:nvSpPr>
        <p:spPr>
          <a:xfrm>
            <a:off x="6489853" y="4191000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d=20</a:t>
            </a:r>
            <a:endParaRPr lang="en-US" sz="4000" b="1" dirty="0">
              <a:solidFill>
                <a:srgbClr val="00B0F0"/>
              </a:solidFill>
            </a:endParaRPr>
          </a:p>
        </p:txBody>
      </p:sp>
      <p:pic>
        <p:nvPicPr>
          <p:cNvPr id="37" name="Picture 2" descr="Twitter bird logo 2012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" y="1623328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1563230" y="157388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9" name="Rectangle 15"/>
          <p:cNvSpPr/>
          <p:nvPr/>
        </p:nvSpPr>
        <p:spPr>
          <a:xfrm>
            <a:off x="602333" y="248742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分析僵尸粉行为的同步性和异常性规律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提出快速大规模图挖掘算法</a:t>
            </a:r>
            <a:r>
              <a:rPr lang="en-US" altLang="zh-CN" sz="2800" dirty="0" err="1" smtClean="0"/>
              <a:t>CatchSync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成功还原顺滑、幂律的出度分布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接收率</a:t>
            </a:r>
            <a:r>
              <a:rPr lang="en-US" altLang="zh-CN" sz="2400" dirty="0" smtClean="0"/>
              <a:t>14.6%)</a:t>
            </a:r>
          </a:p>
          <a:p>
            <a:pPr lvl="2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FF0000"/>
                </a:solidFill>
              </a:rPr>
              <a:t>最佳论文最终列表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/>
              <a:t>(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大陆地区首次获得该荣誉</a:t>
            </a:r>
            <a:r>
              <a:rPr lang="en-US" altLang="zh-CN" sz="2200" dirty="0" smtClean="0"/>
              <a:t>)</a:t>
            </a:r>
            <a:endParaRPr lang="en-US" altLang="zh-CN" sz="22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TKDD 2015 (</a:t>
            </a:r>
            <a:r>
              <a:rPr lang="zh-CN" altLang="en-US" sz="2400" dirty="0" smtClean="0"/>
              <a:t>已录用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特邀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引用次数：</a:t>
            </a:r>
            <a:r>
              <a:rPr lang="en-US" altLang="zh-CN" sz="2400" dirty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17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4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衡量跨维度可疑行为的问题：信息操纵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一个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维，一个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维，哪一个更可疑？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2333866" y="3270501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5574194" y="3360666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1587230" y="347676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用户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2578844" y="276412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时间</a:t>
            </a:r>
            <a:endParaRPr lang="zh-CN" altLang="en-US" sz="2800" dirty="0"/>
          </a:p>
        </p:txBody>
      </p:sp>
      <p:sp>
        <p:nvSpPr>
          <p:cNvPr id="15" name="矩形 14"/>
          <p:cNvSpPr/>
          <p:nvPr/>
        </p:nvSpPr>
        <p:spPr>
          <a:xfrm rot="16200000">
            <a:off x="4821764" y="344788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用户</a:t>
            </a:r>
            <a:endParaRPr lang="zh-CN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6402190" y="279278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时间</a:t>
            </a:r>
            <a:endParaRPr lang="zh-CN" altLang="en-US" sz="2800" dirty="0"/>
          </a:p>
        </p:txBody>
      </p:sp>
      <p:sp>
        <p:nvSpPr>
          <p:cNvPr id="17" name="矩形 16"/>
          <p:cNvSpPr/>
          <p:nvPr/>
        </p:nvSpPr>
        <p:spPr>
          <a:xfrm rot="19102004">
            <a:off x="7666242" y="3604262"/>
            <a:ext cx="1241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r>
              <a:rPr lang="zh-CN" altLang="en-US" sz="2800" dirty="0" smtClean="0"/>
              <a:t>地址</a:t>
            </a:r>
            <a:endParaRPr lang="zh-CN" altLang="en-US" sz="2800" dirty="0"/>
          </a:p>
        </p:txBody>
      </p:sp>
      <p:sp>
        <p:nvSpPr>
          <p:cNvPr id="18" name="矩形 17"/>
          <p:cNvSpPr/>
          <p:nvPr/>
        </p:nvSpPr>
        <p:spPr>
          <a:xfrm rot="16200000">
            <a:off x="1021455" y="3489531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r>
              <a:rPr lang="zh-CN" altLang="en-US" sz="2800" dirty="0" smtClean="0">
                <a:solidFill>
                  <a:srgbClr val="0070C0"/>
                </a:solidFill>
              </a:rPr>
              <a:t>人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78280" y="2344237"/>
            <a:ext cx="1503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</a:t>
            </a:r>
            <a:r>
              <a:rPr lang="zh-CN" altLang="en-US" sz="2800" dirty="0" smtClean="0">
                <a:solidFill>
                  <a:srgbClr val="0070C0"/>
                </a:solidFill>
              </a:rPr>
              <a:t>分钟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39432" y="4472182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01626" y="2339083"/>
            <a:ext cx="1503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</a:t>
            </a:r>
            <a:r>
              <a:rPr lang="zh-CN" altLang="en-US" sz="2800" dirty="0" smtClean="0">
                <a:solidFill>
                  <a:srgbClr val="0070C0"/>
                </a:solidFill>
              </a:rPr>
              <a:t>分钟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4308048" y="3460296"/>
            <a:ext cx="9444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r>
              <a:rPr lang="zh-CN" altLang="en-US" sz="2800" dirty="0" smtClean="0">
                <a:solidFill>
                  <a:srgbClr val="0070C0"/>
                </a:solidFill>
              </a:rPr>
              <a:t>人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9243471">
            <a:off x="8301467" y="3907009"/>
            <a:ext cx="744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r>
              <a:rPr lang="zh-CN" altLang="en-US" sz="2800" dirty="0" smtClean="0">
                <a:solidFill>
                  <a:srgbClr val="0070C0"/>
                </a:solidFill>
              </a:rPr>
              <a:t>个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24046" y="3799778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159129" y="4080099"/>
            <a:ext cx="432048" cy="406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402190" y="3534758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73324" y="236860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密集块：</a:t>
            </a:r>
            <a:endParaRPr lang="zh-CN" altLang="en-US" sz="2800" b="1" dirty="0"/>
          </a:p>
        </p:txBody>
      </p:sp>
      <p:sp>
        <p:nvSpPr>
          <p:cNvPr id="48" name="矩形 47"/>
          <p:cNvSpPr/>
          <p:nvPr/>
        </p:nvSpPr>
        <p:spPr>
          <a:xfrm>
            <a:off x="273324" y="464577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数据：</a:t>
            </a:r>
            <a:endParaRPr lang="zh-CN" altLang="en-US" sz="2800" b="1" dirty="0"/>
          </a:p>
        </p:txBody>
      </p:sp>
      <p:sp>
        <p:nvSpPr>
          <p:cNvPr id="49" name="立方体 48"/>
          <p:cNvSpPr/>
          <p:nvPr/>
        </p:nvSpPr>
        <p:spPr>
          <a:xfrm>
            <a:off x="1657296" y="5168990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立方体 49"/>
          <p:cNvSpPr/>
          <p:nvPr/>
        </p:nvSpPr>
        <p:spPr>
          <a:xfrm>
            <a:off x="2871750" y="5624325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立方体 50"/>
          <p:cNvSpPr/>
          <p:nvPr/>
        </p:nvSpPr>
        <p:spPr>
          <a:xfrm>
            <a:off x="5355508" y="5123618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立方体 51"/>
          <p:cNvSpPr/>
          <p:nvPr/>
        </p:nvSpPr>
        <p:spPr>
          <a:xfrm>
            <a:off x="6501940" y="5652747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endCxn id="52" idx="0"/>
          </p:cNvCxnSpPr>
          <p:nvPr/>
        </p:nvCxnSpPr>
        <p:spPr>
          <a:xfrm>
            <a:off x="6717048" y="4283411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50" idx="0"/>
          </p:cNvCxnSpPr>
          <p:nvPr/>
        </p:nvCxnSpPr>
        <p:spPr>
          <a:xfrm>
            <a:off x="2909380" y="4195948"/>
            <a:ext cx="413204" cy="1428377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衡量跨维度可疑行为的解决思路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衡量跨维度？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4" name="立方体 33"/>
          <p:cNvSpPr/>
          <p:nvPr/>
        </p:nvSpPr>
        <p:spPr>
          <a:xfrm>
            <a:off x="1259632" y="2958774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/>
          <p:cNvSpPr/>
          <p:nvPr/>
        </p:nvSpPr>
        <p:spPr>
          <a:xfrm>
            <a:off x="2474086" y="3414109"/>
            <a:ext cx="694088" cy="216023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/>
          <p:cNvSpPr/>
          <p:nvPr/>
        </p:nvSpPr>
        <p:spPr>
          <a:xfrm>
            <a:off x="4957844" y="2913402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>
            <a:off x="6104276" y="3442531"/>
            <a:ext cx="439682" cy="341748"/>
          </a:xfrm>
          <a:prstGeom prst="cube">
            <a:avLst/>
          </a:prstGeom>
          <a:blipFill>
            <a:blip r:embed="rId4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83568" y="2390182"/>
            <a:ext cx="2558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密集块</a:t>
            </a:r>
            <a:r>
              <a:rPr lang="en-US" altLang="zh-CN" sz="2800" b="1" dirty="0" smtClean="0"/>
              <a:t>+</a:t>
            </a:r>
            <a:r>
              <a:rPr lang="zh-CN" altLang="en-US" sz="2800" b="1" dirty="0" smtClean="0"/>
              <a:t>数据：</a:t>
            </a:r>
            <a:endParaRPr lang="zh-CN" altLang="en-US" sz="2800" b="1" dirty="0"/>
          </a:p>
        </p:txBody>
      </p:sp>
      <p:sp>
        <p:nvSpPr>
          <p:cNvPr id="5" name="爆炸形 2 4"/>
          <p:cNvSpPr/>
          <p:nvPr/>
        </p:nvSpPr>
        <p:spPr>
          <a:xfrm>
            <a:off x="2423643" y="4113385"/>
            <a:ext cx="4454447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发生概率</a:t>
            </a:r>
            <a:endParaRPr lang="zh-CN" altLang="en-US" sz="3200" b="1" dirty="0"/>
          </a:p>
        </p:txBody>
      </p:sp>
      <p:sp>
        <p:nvSpPr>
          <p:cNvPr id="32" name="矩形 31"/>
          <p:cNvSpPr/>
          <p:nvPr/>
        </p:nvSpPr>
        <p:spPr>
          <a:xfrm>
            <a:off x="1187407" y="4767040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0.9%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09897" y="4759379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0.05%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608743" y="5517232"/>
            <a:ext cx="389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更可疑！优先寻找！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43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  <p:bldP spid="33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解决方案：</a:t>
            </a:r>
            <a:r>
              <a:rPr lang="en-US" altLang="zh-CN" dirty="0" smtClean="0"/>
              <a:t>“</a:t>
            </a:r>
            <a:r>
              <a:rPr lang="zh-CN" altLang="en-US" dirty="0" smtClean="0"/>
              <a:t>可疑程度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定义 跨维度的可疑程度 为 数据在</a:t>
            </a:r>
            <a:r>
              <a:rPr lang="en-US" altLang="zh-CN" sz="2800" i="1" dirty="0" err="1" smtClean="0"/>
              <a:t>Erdos</a:t>
            </a:r>
            <a:r>
              <a:rPr lang="en-US" altLang="zh-CN" sz="2800" i="1" dirty="0" smtClean="0"/>
              <a:t>-</a:t>
            </a:r>
            <a:r>
              <a:rPr lang="en-US" altLang="zh-CN" sz="2800" i="1" dirty="0" err="1" smtClean="0"/>
              <a:t>Renyi</a:t>
            </a:r>
            <a:r>
              <a:rPr lang="en-US" altLang="zh-CN" sz="2800" i="1" dirty="0" smtClean="0"/>
              <a:t>-Poisson</a:t>
            </a:r>
            <a:r>
              <a:rPr lang="zh-CN" altLang="en-US" sz="2800" dirty="0" smtClean="0"/>
              <a:t>模型下 该块的存在概率的负对数似然估计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公式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局部搜索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6098248" cy="319589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92" y="2587866"/>
            <a:ext cx="5035526" cy="38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263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验证指标：密度、对比、尺寸、浓度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665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“</a:t>
            </a:r>
            <a:r>
              <a:rPr lang="zh-CN" altLang="en-US" dirty="0" smtClean="0"/>
              <a:t>可疑程度</a:t>
            </a:r>
            <a:r>
              <a:rPr lang="en-US" altLang="zh-CN" dirty="0" smtClean="0"/>
              <a:t>”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的优势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量化密集块状子数据的</a:t>
            </a:r>
            <a:r>
              <a:rPr lang="zh-CN" altLang="en-US" sz="2800" dirty="0"/>
              <a:t>异常性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允许块状子数据维度不同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满足一系列公理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5044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性能评测：</a:t>
            </a:r>
            <a:r>
              <a:rPr lang="zh-CN" altLang="en-US" dirty="0" smtClean="0"/>
              <a:t>检测不同维度的仿真块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仿真实验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zh-CN" altLang="en-US" sz="2400" dirty="0"/>
              <a:t>随机数据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仿真块</a:t>
            </a:r>
            <a:r>
              <a:rPr lang="en-US" altLang="zh-CN" sz="2400" dirty="0" smtClean="0"/>
              <a:t>#1: 30×30×30 of 512		3</a:t>
            </a:r>
            <a:r>
              <a:rPr lang="zh-CN" altLang="en-US" sz="2400" dirty="0" smtClean="0"/>
              <a:t>维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仿真</a:t>
            </a:r>
            <a:r>
              <a:rPr lang="zh-CN" altLang="en-US" sz="2400" dirty="0" smtClean="0"/>
              <a:t>块</a:t>
            </a:r>
            <a:r>
              <a:rPr lang="en-US" altLang="zh-CN" sz="2400" dirty="0" smtClean="0"/>
              <a:t>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</a:t>
            </a:r>
            <a:r>
              <a:rPr lang="zh-CN" altLang="en-US" sz="2400" dirty="0" smtClean="0"/>
              <a:t>维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仿真</a:t>
            </a:r>
            <a:r>
              <a:rPr lang="zh-CN" altLang="en-US" sz="2400" dirty="0" smtClean="0"/>
              <a:t>块</a:t>
            </a:r>
            <a:r>
              <a:rPr lang="en-US" altLang="zh-CN" sz="2400" dirty="0" smtClean="0"/>
              <a:t>#3: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</a:t>
            </a:r>
            <a:r>
              <a:rPr lang="zh-CN" altLang="en-US" sz="2400" dirty="0" smtClean="0"/>
              <a:t>维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仿真</a:t>
            </a:r>
            <a:r>
              <a:rPr lang="zh-CN" altLang="en-US" sz="2400" dirty="0" smtClean="0"/>
              <a:t>块</a:t>
            </a:r>
            <a:r>
              <a:rPr lang="en-US" altLang="zh-CN" sz="2400" dirty="0" smtClean="0"/>
              <a:t>#4: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</a:t>
            </a:r>
            <a:r>
              <a:rPr lang="zh-CN" altLang="en-US" sz="2400" dirty="0" smtClean="0"/>
              <a:t>维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703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个庞大的真实数据集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817476"/>
              </p:ext>
            </p:extLst>
          </p:nvPr>
        </p:nvGraphicFramePr>
        <p:xfrm>
          <a:off x="179512" y="1844824"/>
          <a:ext cx="87849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63"/>
                <a:gridCol w="1464163"/>
                <a:gridCol w="1464163"/>
                <a:gridCol w="1464163"/>
                <a:gridCol w="1464163"/>
                <a:gridCol w="14641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数据集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维度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规模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微博转发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用户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原始微博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/>
                        <a:t>时间 </a:t>
                      </a:r>
                      <a:r>
                        <a:rPr lang="en-US" altLang="zh-CN" sz="2400" b="1" dirty="0" smtClean="0"/>
                        <a:t>(</a:t>
                      </a:r>
                      <a:r>
                        <a:rPr lang="zh-CN" altLang="en-US" sz="2400" b="1" dirty="0" smtClean="0"/>
                        <a:t>分</a:t>
                      </a:r>
                      <a:r>
                        <a:rPr lang="en-US" altLang="zh-CN" sz="2400" b="1" dirty="0" smtClean="0"/>
                        <a:t>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转发数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话题热度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用户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/>
                        <a:t>时间 </a:t>
                      </a:r>
                      <a:r>
                        <a:rPr lang="en-US" altLang="zh-CN" sz="2400" b="1" dirty="0" smtClean="0"/>
                        <a:t>(</a:t>
                      </a:r>
                      <a:r>
                        <a:rPr lang="zh-CN" altLang="en-US" sz="2400" b="1" dirty="0" smtClean="0"/>
                        <a:t>分</a:t>
                      </a:r>
                      <a:r>
                        <a:rPr lang="en-US" altLang="zh-CN" sz="2400" b="1" dirty="0" smtClean="0"/>
                        <a:t>)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微博数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网络包</a:t>
                      </a:r>
                      <a:endParaRPr lang="en-US" altLang="zh-CN" sz="2400" b="1" dirty="0" smtClean="0"/>
                    </a:p>
                    <a:p>
                      <a:r>
                        <a:rPr lang="en-US" altLang="zh-CN" sz="2400" b="1" dirty="0" smtClean="0"/>
                        <a:t>(LBNL)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源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目标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端口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时间 </a:t>
                      </a:r>
                      <a:r>
                        <a:rPr lang="en-US" altLang="zh-CN" sz="2400" b="1" dirty="0" smtClean="0"/>
                        <a:t>(</a:t>
                      </a:r>
                      <a:r>
                        <a:rPr lang="zh-CN" altLang="en-US" sz="2400" b="1" dirty="0" smtClean="0"/>
                        <a:t>秒</a:t>
                      </a:r>
                      <a:r>
                        <a:rPr lang="en-US" altLang="zh-CN" sz="2400" b="1" dirty="0" smtClean="0"/>
                        <a:t>)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包数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855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111251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340450" cy="374441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性能评测：操纵微博话题的热度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57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提出用发生概率量化跨维度用户行为的可疑程度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快速局域搜索算法</a:t>
            </a:r>
            <a:r>
              <a:rPr lang="en-US" altLang="zh-CN" sz="2800" dirty="0" err="1" smtClean="0"/>
              <a:t>CrossSpot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论文发表</a:t>
            </a:r>
            <a:endParaRPr lang="en-US" altLang="zh-CN" sz="28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ICDM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2015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短</a:t>
            </a:r>
            <a:r>
              <a:rPr lang="zh-CN" altLang="en-US" sz="2400" dirty="0" smtClean="0"/>
              <a:t>文</a:t>
            </a:r>
            <a:r>
              <a:rPr lang="en-US" altLang="zh-CN" sz="2400" dirty="0"/>
              <a:t>, </a:t>
            </a:r>
            <a:r>
              <a:rPr lang="zh-CN" altLang="en-US" sz="2400" dirty="0"/>
              <a:t>接收率</a:t>
            </a:r>
            <a:r>
              <a:rPr lang="en-US" altLang="zh-CN" sz="2400" dirty="0" smtClean="0"/>
              <a:t>1</a:t>
            </a:r>
            <a:r>
              <a:rPr lang="en-US" altLang="zh-CN" sz="2400" dirty="0" smtClean="0"/>
              <a:t>8.2</a:t>
            </a:r>
            <a:r>
              <a:rPr lang="en-US" altLang="zh-CN" sz="2400" dirty="0" smtClean="0"/>
              <a:t>%)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0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323528" y="2441564"/>
            <a:ext cx="4104456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上下文关联</a:t>
            </a:r>
            <a:r>
              <a:rPr lang="zh-CN" altLang="en-US" sz="2800" dirty="0"/>
              <a:t>性</a:t>
            </a:r>
            <a:endParaRPr lang="en-US" altLang="zh-CN" sz="2800" dirty="0" smtClean="0"/>
          </a:p>
          <a:p>
            <a:pPr marL="457200" indent="-457200">
              <a:buAutoNum type="arabicPeriod"/>
            </a:pPr>
            <a:r>
              <a:rPr lang="zh-CN" altLang="en-US" sz="2400" dirty="0" smtClean="0"/>
              <a:t>基于社交上下文的采纳信息行为模型</a:t>
            </a:r>
            <a:endParaRPr lang="en-US" altLang="zh-CN" sz="2400" dirty="0" smtClean="0"/>
          </a:p>
          <a:p>
            <a:pPr marL="457200" indent="-457200">
              <a:buAutoNum type="arabicPeriod"/>
            </a:pPr>
            <a:r>
              <a:rPr lang="zh-CN" altLang="en-US" sz="2400" dirty="0" smtClean="0"/>
              <a:t>基于时空上下文的多面进化分析方法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2123728" y="1073412"/>
            <a:ext cx="5184575" cy="11864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社交媒体复杂行为</a:t>
            </a:r>
            <a:endParaRPr lang="en-US" altLang="zh-CN" sz="3200" dirty="0" smtClean="0"/>
          </a:p>
          <a:p>
            <a:pPr algn="ctr"/>
            <a:r>
              <a:rPr lang="zh-CN" altLang="en-US" sz="3200" dirty="0" smtClean="0"/>
              <a:t>分析、建模与应用算法</a:t>
            </a:r>
            <a:endParaRPr lang="zh-CN" altLang="en-US" sz="3200" dirty="0"/>
          </a:p>
        </p:txBody>
      </p:sp>
      <p:sp>
        <p:nvSpPr>
          <p:cNvPr id="8" name="圆角矩形 7"/>
          <p:cNvSpPr/>
          <p:nvPr/>
        </p:nvSpPr>
        <p:spPr>
          <a:xfrm>
            <a:off x="4716015" y="2441563"/>
            <a:ext cx="4104456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跨域跨平台性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400" dirty="0"/>
              <a:t>跨域社交媒体的混合随机漫步算法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400" dirty="0"/>
              <a:t>跨社交平台的半监督迁移学习</a:t>
            </a:r>
            <a:r>
              <a:rPr lang="zh-CN" altLang="en-US" sz="2400" dirty="0" smtClean="0"/>
              <a:t>算法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2724789" y="4633911"/>
            <a:ext cx="4104456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真伪</a:t>
            </a:r>
            <a:r>
              <a:rPr lang="zh-CN" altLang="en-US" sz="2800" dirty="0" smtClean="0"/>
              <a:t>性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2400" dirty="0"/>
              <a:t>可疑社交用户同步行为的检测方法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2400" dirty="0" smtClean="0"/>
              <a:t>跨维度行为可疑程度的</a:t>
            </a:r>
            <a:r>
              <a:rPr lang="zh-CN" altLang="en-US" sz="2400" dirty="0"/>
              <a:t>衡量</a:t>
            </a:r>
            <a:r>
              <a:rPr lang="zh-CN" altLang="en-US" sz="2400" dirty="0" smtClean="0"/>
              <a:t>指标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8480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016579"/>
              </p:ext>
            </p:extLst>
          </p:nvPr>
        </p:nvGraphicFramePr>
        <p:xfrm>
          <a:off x="611560" y="1531472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1233" y="1916832"/>
            <a:ext cx="2656496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上下文关联性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84832" y="3501008"/>
            <a:ext cx="1832553" cy="1077218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跨域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跨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平台性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3747229"/>
            <a:ext cx="1420582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真伪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性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7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第一作者论文</a:t>
            </a:r>
            <a:r>
              <a:rPr lang="en-US" altLang="zh-CN" sz="2800" b="1" dirty="0" smtClean="0"/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10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/1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篇</a:t>
            </a:r>
            <a:endParaRPr lang="en-US" altLang="zh-CN" sz="2800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3×IEEE/ACM Trans</a:t>
            </a:r>
            <a:r>
              <a:rPr lang="en-US" altLang="zh-CN" sz="2400" dirty="0"/>
              <a:t>. </a:t>
            </a:r>
            <a:r>
              <a:rPr lang="en-US" altLang="zh-CN" sz="2400" dirty="0" smtClean="0"/>
              <a:t>(</a:t>
            </a:r>
            <a:r>
              <a:rPr lang="en-US" altLang="zh-CN" sz="2400" dirty="0" smtClean="0"/>
              <a:t>3</a:t>
            </a:r>
            <a:r>
              <a:rPr lang="en-US" altLang="zh-CN" sz="2400" dirty="0" smtClean="0"/>
              <a:t>×</a:t>
            </a:r>
            <a:r>
              <a:rPr lang="en-US" altLang="zh-CN" sz="2400" dirty="0" smtClean="0">
                <a:solidFill>
                  <a:srgbClr val="FF0000"/>
                </a:solidFill>
              </a:rPr>
              <a:t>Regular</a:t>
            </a:r>
            <a:r>
              <a:rPr lang="zh-CN" altLang="zh-CN" sz="2400" dirty="0" smtClean="0"/>
              <a:t>)</a:t>
            </a:r>
            <a:r>
              <a:rPr lang="en-US" altLang="zh-CN" sz="2400" dirty="0" smtClean="0"/>
              <a:t>: </a:t>
            </a:r>
            <a:r>
              <a:rPr lang="en-US" altLang="zh-CN" sz="2400" dirty="0" smtClean="0"/>
              <a:t>TKDE*2, TKDD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7</a:t>
            </a:r>
            <a:r>
              <a:rPr lang="en-US" altLang="zh-CN" sz="2400" dirty="0" smtClean="0"/>
              <a:t>×</a:t>
            </a:r>
            <a:r>
              <a:rPr lang="en-US" altLang="zh-CN" sz="2400" dirty="0"/>
              <a:t>Top </a:t>
            </a:r>
            <a:r>
              <a:rPr lang="en-US" altLang="zh-CN" sz="2400" dirty="0" smtClean="0"/>
              <a:t>Conf</a:t>
            </a:r>
            <a:r>
              <a:rPr lang="en-US" altLang="zh-CN" sz="2400" dirty="0" smtClean="0"/>
              <a:t>.</a:t>
            </a:r>
            <a:r>
              <a:rPr lang="zh-CN" altLang="zh-CN" sz="2400" dirty="0"/>
              <a:t> </a:t>
            </a:r>
            <a:r>
              <a:rPr lang="en-US" altLang="zh-CN" sz="2400" dirty="0" smtClean="0"/>
              <a:t>(5</a:t>
            </a:r>
            <a:r>
              <a:rPr lang="en-US" altLang="zh-CN" sz="2400" dirty="0" smtClean="0"/>
              <a:t>×</a:t>
            </a:r>
            <a:r>
              <a:rPr lang="en-US" altLang="zh-CN" sz="2400" dirty="0" smtClean="0">
                <a:solidFill>
                  <a:srgbClr val="FF0000"/>
                </a:solidFill>
              </a:rPr>
              <a:t>Full</a:t>
            </a:r>
            <a:r>
              <a:rPr lang="zh-CN" altLang="zh-CN" sz="2400" dirty="0" smtClean="0"/>
              <a:t>)</a:t>
            </a:r>
            <a:r>
              <a:rPr lang="zh-CN" altLang="zh-CN" sz="2400" dirty="0"/>
              <a:t>: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SIGKDD*2, CIKM*2, </a:t>
            </a:r>
            <a:r>
              <a:rPr lang="en-US" altLang="zh-CN" sz="2400" dirty="0" smtClean="0"/>
              <a:t>PAKDD</a:t>
            </a:r>
            <a:endParaRPr lang="en-US" altLang="zh-CN" sz="24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有影响的工作</a:t>
            </a:r>
            <a:endParaRPr lang="en-US" altLang="zh-CN" sz="2800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“</a:t>
            </a:r>
            <a:r>
              <a:rPr lang="zh-CN" altLang="en-US" sz="2400" dirty="0"/>
              <a:t>大规模有向图中的同步行为检测</a:t>
            </a:r>
            <a:r>
              <a:rPr lang="en-US" altLang="zh-CN" sz="2400" dirty="0"/>
              <a:t>”</a:t>
            </a:r>
            <a:r>
              <a:rPr lang="zh-CN" altLang="en-US" sz="2400" dirty="0"/>
              <a:t>：</a:t>
            </a:r>
            <a:r>
              <a:rPr lang="en-US" altLang="zh-CN" sz="2400" dirty="0"/>
              <a:t>SIGKDD’14 </a:t>
            </a:r>
            <a:r>
              <a:rPr lang="zh-CN" altLang="en-US" sz="2400" b="1" dirty="0">
                <a:solidFill>
                  <a:srgbClr val="FF0000"/>
                </a:solidFill>
              </a:rPr>
              <a:t>最佳论文最终列表</a:t>
            </a:r>
            <a:r>
              <a:rPr lang="en-US" altLang="zh-CN" sz="2400" dirty="0"/>
              <a:t>, </a:t>
            </a:r>
            <a:r>
              <a:rPr lang="zh-CN" altLang="en-US" sz="2400" dirty="0"/>
              <a:t>大陆地区首次获得此荣誉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“</a:t>
            </a:r>
            <a:r>
              <a:rPr lang="zh-CN" altLang="en-US" sz="2400" dirty="0"/>
              <a:t>社交</a:t>
            </a:r>
            <a:r>
              <a:rPr lang="zh-CN" altLang="en-US" sz="2400" dirty="0" smtClean="0"/>
              <a:t>上下文推荐</a:t>
            </a:r>
            <a:r>
              <a:rPr lang="en-US" altLang="zh-CN" sz="2400" dirty="0"/>
              <a:t>”</a:t>
            </a:r>
            <a:r>
              <a:rPr lang="zh-CN" altLang="en-US" sz="2400" dirty="0"/>
              <a:t>：</a:t>
            </a:r>
            <a:r>
              <a:rPr lang="en-US" altLang="zh-CN" sz="2400" dirty="0"/>
              <a:t>CIKM’12 </a:t>
            </a:r>
            <a:r>
              <a:rPr lang="zh-CN" altLang="en-US" sz="2400" dirty="0"/>
              <a:t>和</a:t>
            </a:r>
            <a:r>
              <a:rPr lang="en-US" altLang="zh-CN" sz="2400" dirty="0"/>
              <a:t>TKDE’14 (</a:t>
            </a:r>
            <a:r>
              <a:rPr lang="zh-CN" altLang="en-US" sz="2400" dirty="0"/>
              <a:t>引用</a:t>
            </a:r>
            <a:r>
              <a:rPr lang="zh-CN" altLang="en-US" sz="2400" dirty="0" smtClean="0"/>
              <a:t>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81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个人总引用次数：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83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奖励：</a:t>
            </a:r>
            <a:r>
              <a:rPr lang="zh-CN" altLang="en-US" sz="2800" dirty="0" smtClean="0"/>
              <a:t>国家奖学金、搜狐研发奖学金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参与项目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国家</a:t>
            </a:r>
            <a:r>
              <a:rPr lang="en-US" altLang="zh-CN" sz="2800" dirty="0" smtClean="0"/>
              <a:t>973</a:t>
            </a:r>
            <a:r>
              <a:rPr lang="zh-CN" altLang="en-US" sz="2800" dirty="0" smtClean="0"/>
              <a:t>计划：“网络可视媒体的有效搜索与服务”，</a:t>
            </a:r>
            <a:r>
              <a:rPr lang="en-US" altLang="zh-CN" sz="2800" dirty="0" smtClean="0"/>
              <a:t>2011CB302206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自然科学基金重大国际（地区）合作研究项目：“社会化多媒体计算理论与关键技术研究”，</a:t>
            </a:r>
            <a:r>
              <a:rPr lang="en-US" altLang="zh-CN" sz="2800" dirty="0" smtClean="0"/>
              <a:t>61210008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自然科学基金面上项目：“基于社交访问行为与传播特性的在线视频内容部署与传输方法研究”，</a:t>
            </a:r>
            <a:r>
              <a:rPr lang="en-US" altLang="zh-CN" sz="2800" dirty="0" smtClean="0"/>
              <a:t>61272231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国家科技重大专项：“大型网络应用及服务平台方案设计及示范”，</a:t>
            </a:r>
            <a:r>
              <a:rPr lang="en-US" altLang="zh-CN" sz="2800" dirty="0" smtClean="0"/>
              <a:t>2012ZX01039001-003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科技</a:t>
            </a:r>
            <a:r>
              <a:rPr lang="zh-CN" altLang="en-US" sz="2800" dirty="0" smtClean="0"/>
              <a:t>部国家科技合作项目：“基于社交网络中媒体内容的品牌监测合作研究”，</a:t>
            </a:r>
            <a:r>
              <a:rPr lang="en-US" altLang="zh-CN" sz="2800" dirty="0" smtClean="0"/>
              <a:t>2013DFG12870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自然科学</a:t>
            </a:r>
            <a:r>
              <a:rPr lang="zh-CN" altLang="en-US" sz="2800" dirty="0" smtClean="0"/>
              <a:t>基金面上项目：“跨域异构媒体信息的社会化推荐关键技术研究”，</a:t>
            </a:r>
            <a:r>
              <a:rPr lang="en-US" altLang="zh-CN" sz="2800" dirty="0" smtClean="0"/>
              <a:t>61370022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自然科学</a:t>
            </a:r>
            <a:r>
              <a:rPr lang="zh-CN" altLang="en-US" sz="2800" dirty="0" smtClean="0"/>
              <a:t>基金青年科学基金：“网络信息感知的视频语义分析与检索”，</a:t>
            </a:r>
            <a:r>
              <a:rPr lang="en-US" altLang="zh-CN" sz="2800" dirty="0" smtClean="0"/>
              <a:t>61303075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期刊论文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Recommendation with Cross-Domain Transferable Knowledge”, in IEEE TKDE 2015. (to appear. Regular. IF=1.815.)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“Catching Synchronized Behaviors in Large Networks: A Graph Mining Approach”, in ACM TKDD 2015. (to appear. Full. IF=1.147.)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“Scalable Recommendation with Social Contextual Information”, in IEEE TKDE 2014. (Regular. IF=1.815. </a:t>
            </a:r>
            <a:r>
              <a:rPr lang="en-US" altLang="zh-CN" sz="2000" dirty="0">
                <a:solidFill>
                  <a:srgbClr val="FF0000"/>
                </a:solidFill>
              </a:rPr>
              <a:t>10 </a:t>
            </a:r>
            <a:r>
              <a:rPr lang="en-US" altLang="zh-CN" sz="2000" dirty="0"/>
              <a:t>citations till 08/2015.)</a:t>
            </a:r>
            <a:endParaRPr lang="zh-CN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Feida</a:t>
            </a:r>
            <a:r>
              <a:rPr lang="en-US" altLang="zh-CN" sz="2000" dirty="0"/>
              <a:t> Zhu, </a:t>
            </a: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dirty="0" err="1"/>
              <a:t>Lifeng</a:t>
            </a:r>
            <a:r>
              <a:rPr lang="en-US" altLang="zh-CN" sz="2000" dirty="0"/>
              <a:t> Sun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“Mining Diversity on Social Media Networks”, in Multimedia Tools and Applications 2012.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会</a:t>
            </a:r>
            <a:r>
              <a:rPr lang="zh-CN" altLang="en-US" dirty="0" smtClean="0"/>
              <a:t>议论文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Bryan </a:t>
            </a:r>
            <a:r>
              <a:rPr lang="en-US" altLang="zh-CN" sz="2000" dirty="0" err="1"/>
              <a:t>Hooi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 and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 “A General Suspiciousness Metric for Dense Blocks in Multimodal Data”,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IEEE</a:t>
            </a:r>
            <a:r>
              <a:rPr lang="zh-CN" altLang="en-US" sz="2000" dirty="0"/>
              <a:t> </a:t>
            </a:r>
            <a:r>
              <a:rPr lang="en-US" altLang="zh-CN" sz="2000" dirty="0"/>
              <a:t>ICDM</a:t>
            </a:r>
            <a:r>
              <a:rPr lang="zh-CN" altLang="en-US" sz="2000" dirty="0"/>
              <a:t> </a:t>
            </a:r>
            <a:r>
              <a:rPr lang="en-US" altLang="zh-CN" sz="2000" dirty="0"/>
              <a:t>2015. (Short.</a:t>
            </a:r>
            <a:r>
              <a:rPr lang="zh-CN" altLang="en-US" sz="2000" dirty="0"/>
              <a:t> </a:t>
            </a:r>
            <a:r>
              <a:rPr lang="en-US" altLang="zh-CN" sz="2000" dirty="0"/>
              <a:t>Acc.</a:t>
            </a:r>
            <a:r>
              <a:rPr lang="zh-CN" altLang="en-US" sz="2000" dirty="0"/>
              <a:t> </a:t>
            </a:r>
            <a:r>
              <a:rPr lang="en-US" altLang="zh-CN" sz="2000" dirty="0"/>
              <a:t>Rate=18.2%.)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</a:t>
            </a:r>
            <a:r>
              <a:rPr lang="en-US" altLang="zh-CN" sz="2000" dirty="0" err="1"/>
              <a:t>CatchSync</a:t>
            </a:r>
            <a:r>
              <a:rPr lang="en-US" altLang="zh-CN" sz="2000" dirty="0"/>
              <a:t>: Catching Synchronized Behavior in Large Directed Graph”, in ACM SIGKDD 2014. (Full. </a:t>
            </a:r>
            <a:r>
              <a:rPr lang="en-US" altLang="zh-CN" sz="2000" b="1" dirty="0"/>
              <a:t>Best paper finalist</a:t>
            </a:r>
            <a:r>
              <a:rPr lang="en-US" altLang="zh-CN" sz="2000" dirty="0"/>
              <a:t>. Acc. rate=14.6%. </a:t>
            </a:r>
            <a:r>
              <a:rPr lang="en-US" altLang="zh-CN" sz="2000" dirty="0">
                <a:solidFill>
                  <a:srgbClr val="FF0000"/>
                </a:solidFill>
              </a:rPr>
              <a:t>8 </a:t>
            </a:r>
            <a:r>
              <a:rPr lang="en-US" altLang="zh-CN" sz="2000" dirty="0"/>
              <a:t>citations till 08/2015.)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Xinran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Xu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“FEMA: Flexible Evolutionary Multi-faceted Analysis for Dynamic Behavioral Pattern Discovery”, in ACM SIGKDD 2014. (Full. Acc. rate=14.6%.)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“Inferring Strange Behavior from Connectivity Pattern in Social Networks”, in PAKDD 2014. (Full. Acc. rate=10.8%. </a:t>
            </a:r>
            <a:r>
              <a:rPr lang="en-US" altLang="zh-CN" sz="2000" dirty="0">
                <a:solidFill>
                  <a:srgbClr val="FF0000"/>
                </a:solidFill>
              </a:rPr>
              <a:t>9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citations till 08/2015.)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会议论文（续）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“Detecting Suspicious Following Behavior in Multimillion-Node Social Networks”, in WWW 2014. (Poster. </a:t>
            </a:r>
            <a:r>
              <a:rPr lang="en-US" altLang="zh-CN" sz="2000" dirty="0">
                <a:solidFill>
                  <a:srgbClr val="FF0000"/>
                </a:solidFill>
              </a:rPr>
              <a:t>9 </a:t>
            </a:r>
            <a:r>
              <a:rPr lang="en-US" altLang="zh-CN" sz="2000" dirty="0"/>
              <a:t>citations till 08/2015.)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Rui</a:t>
            </a:r>
            <a:r>
              <a:rPr lang="en-US" altLang="zh-CN" sz="2000" dirty="0"/>
              <a:t> Liu,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Contextual Recommendation”, in CIKM 2012. (Full. Acc. rate=13.4%. </a:t>
            </a:r>
            <a:r>
              <a:rPr lang="en-US" altLang="zh-CN" sz="2000" dirty="0">
                <a:solidFill>
                  <a:srgbClr val="FF0000"/>
                </a:solidFill>
              </a:rPr>
              <a:t>71 </a:t>
            </a:r>
            <a:r>
              <a:rPr lang="en-US" altLang="zh-CN" sz="2000" dirty="0"/>
              <a:t>citations till 08/2015.)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Recommendation across Multiple Relational Domains”, in CIKM 2012. (Full. Acc. rate=13.4%. </a:t>
            </a:r>
            <a:r>
              <a:rPr lang="en-US" altLang="zh-CN" sz="2000" dirty="0">
                <a:solidFill>
                  <a:srgbClr val="FF0000"/>
                </a:solidFill>
              </a:rPr>
              <a:t>32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citations till 08/2015.)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Jie</a:t>
            </a:r>
            <a:r>
              <a:rPr lang="en-US" altLang="zh-CN" sz="2000" dirty="0"/>
              <a:t> Tang,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b="1" dirty="0"/>
              <a:t>Meng Jiang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“Mining Topic-Level Influence in Heterogeneous Networks”, in CIKM 2010.</a:t>
            </a:r>
            <a:endParaRPr lang="zh-CN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8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在投论文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and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 “Suspicious Behavior Detection: Current Trends and Future Directions”, to IEEE Intelligent Systems Magazine Special Issue on Online Behavioral Analysis and Modeling</a:t>
            </a:r>
            <a:r>
              <a:rPr lang="zh-CN" altLang="en-US" sz="2000" dirty="0"/>
              <a:t> </a:t>
            </a:r>
            <a:r>
              <a:rPr lang="en-US" altLang="zh-CN" sz="2000" dirty="0"/>
              <a:t>(IS,</a:t>
            </a:r>
            <a:r>
              <a:rPr lang="zh-CN" altLang="en-US" sz="2000" dirty="0"/>
              <a:t> </a:t>
            </a:r>
            <a:r>
              <a:rPr lang="en-US" altLang="zh-CN" sz="2000" dirty="0"/>
              <a:t>submitted).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Nicholas Jing Yuan, Xing </a:t>
            </a:r>
            <a:r>
              <a:rPr lang="en-US" altLang="zh-CN" sz="2000" dirty="0" err="1"/>
              <a:t>Xie</a:t>
            </a:r>
            <a:r>
              <a:rPr lang="en-US" altLang="zh-CN" sz="2000" dirty="0"/>
              <a:t>,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“Little is Much: Bridging Cross-Platform Behaviors Through Small Overlapped Crowds”, to</a:t>
            </a:r>
            <a:r>
              <a:rPr lang="zh-CN" altLang="en-US" sz="2000" dirty="0"/>
              <a:t> </a:t>
            </a:r>
            <a:r>
              <a:rPr lang="en-US" altLang="zh-CN" sz="2000" dirty="0"/>
              <a:t>AAAI Conference on Artificial Intelligence</a:t>
            </a:r>
            <a:r>
              <a:rPr lang="zh-CN" altLang="en-US" sz="2000" dirty="0"/>
              <a:t> </a:t>
            </a:r>
            <a:r>
              <a:rPr lang="en-US" altLang="zh-CN" sz="2000" dirty="0"/>
              <a:t>(AAAI,</a:t>
            </a:r>
            <a:r>
              <a:rPr lang="zh-CN" altLang="en-US" sz="2000" dirty="0"/>
              <a:t> </a:t>
            </a:r>
            <a:r>
              <a:rPr lang="en-US" altLang="zh-CN" sz="2000" dirty="0"/>
              <a:t>submitted).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“Inferring Lockstep Behavior from Connectivity Pattern in Large Graphs”, to Knowledge and Information Systems (KAIS,</a:t>
            </a:r>
            <a:r>
              <a:rPr lang="zh-CN" altLang="en-US" sz="2000" dirty="0"/>
              <a:t> </a:t>
            </a:r>
            <a:r>
              <a:rPr lang="en-US" altLang="zh-CN" sz="2000" dirty="0"/>
              <a:t>accepted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minor</a:t>
            </a:r>
            <a:r>
              <a:rPr lang="zh-CN" altLang="en-US" sz="2000" dirty="0"/>
              <a:t> </a:t>
            </a:r>
            <a:r>
              <a:rPr lang="en-US" altLang="zh-CN" sz="2000" dirty="0"/>
              <a:t>revision).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0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582664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06" y="2060848"/>
            <a:ext cx="8572921" cy="38884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61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感谢您来参加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746668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961" y="1426576"/>
            <a:ext cx="4273272" cy="503161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969435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</Template>
  <TotalTime>6242</TotalTime>
  <Words>6306</Words>
  <Application>Microsoft Macintosh PowerPoint</Application>
  <PresentationFormat>On-screen Show (4:3)</PresentationFormat>
  <Paragraphs>1170</Paragraphs>
  <Slides>70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meng</vt:lpstr>
      <vt:lpstr>社交媒体复杂行为 分析与建模</vt:lpstr>
      <vt:lpstr>研究背景：社交媒体用户行为</vt:lpstr>
      <vt:lpstr>研究背景：用户行为和应用系统</vt:lpstr>
      <vt:lpstr>研究问题：社交媒体行为分析与建模</vt:lpstr>
      <vt:lpstr>相关工作</vt:lpstr>
      <vt:lpstr>研究对象：社交媒体的复杂行为</vt:lpstr>
      <vt:lpstr>研究对象：社交媒体的复杂行为</vt:lpstr>
      <vt:lpstr>研究对象：社交媒体的复杂行为</vt:lpstr>
      <vt:lpstr>研究对象：社交媒体的复杂行为</vt:lpstr>
      <vt:lpstr>研究路线</vt:lpstr>
      <vt:lpstr>研究路线</vt:lpstr>
      <vt:lpstr>基于上下文的行为预测问题和难点</vt:lpstr>
      <vt:lpstr>解决思路：社交上下文关联性因素</vt:lpstr>
      <vt:lpstr>解决思路：社交上下文关联性因素</vt:lpstr>
      <vt:lpstr>基于社交上下文行为模型ContextMF</vt:lpstr>
      <vt:lpstr>ContextMF模型算法</vt:lpstr>
      <vt:lpstr>性能评测：采纳信息行为预测</vt:lpstr>
      <vt:lpstr>小结</vt:lpstr>
      <vt:lpstr>时空上下文：多面性和动态性</vt:lpstr>
      <vt:lpstr>基于时空上下文的行为建模问题</vt:lpstr>
      <vt:lpstr>时空上下文建模的难点和解决方案</vt:lpstr>
      <vt:lpstr>基于张量摄动理论的多面进化分析方法FEMA</vt:lpstr>
      <vt:lpstr>基于张量摄动理论的多面进化分析方法FEMA</vt:lpstr>
      <vt:lpstr>FEMA算法</vt:lpstr>
      <vt:lpstr>性能评测：预测学术行为和微博提及行为</vt:lpstr>
      <vt:lpstr>性能评测：效率高、损失小</vt:lpstr>
      <vt:lpstr>小结</vt:lpstr>
      <vt:lpstr>研究路线</vt:lpstr>
      <vt:lpstr>跨域行为建模问题和难点</vt:lpstr>
      <vt:lpstr>解决方案：社交域是纽带</vt:lpstr>
      <vt:lpstr>混合随机漫步HybridRW</vt:lpstr>
      <vt:lpstr>混合随机漫步HybridRW</vt:lpstr>
      <vt:lpstr>性能评测：冷启动用户行为预测</vt:lpstr>
      <vt:lpstr>小结</vt:lpstr>
      <vt:lpstr>跨平台行为建模问题</vt:lpstr>
      <vt:lpstr>跨平台行为建模的技术难点</vt:lpstr>
      <vt:lpstr>跨平台行为建模的解决方案</vt:lpstr>
      <vt:lpstr>半监督迁移学习算法 (XPTrans)</vt:lpstr>
      <vt:lpstr>性能评测：评分预测</vt:lpstr>
      <vt:lpstr>小结</vt:lpstr>
      <vt:lpstr>研究路线</vt:lpstr>
      <vt:lpstr>用户行为真伪性：检测僵尸粉问题</vt:lpstr>
      <vt:lpstr>技术难点：出度分布的异常尖峰</vt:lpstr>
      <vt:lpstr>技术难点：传统检测方法的局限性</vt:lpstr>
      <vt:lpstr>解决方案：行为规律是关键</vt:lpstr>
      <vt:lpstr>僵尸粉的行为规律：所关注是谁？</vt:lpstr>
      <vt:lpstr>同步程度 和 正常程度</vt:lpstr>
      <vt:lpstr>同步程度 和 正常程度</vt:lpstr>
      <vt:lpstr>定理：给定正常程度时同步程度的下限</vt:lpstr>
      <vt:lpstr>性能评测：检测人工标记的采样用户</vt:lpstr>
      <vt:lpstr>性能评测：还原被扭曲的出度分布</vt:lpstr>
      <vt:lpstr>小结</vt:lpstr>
      <vt:lpstr>衡量跨维度可疑行为的问题：信息操纵</vt:lpstr>
      <vt:lpstr>衡量跨维度可疑行为的解决思路</vt:lpstr>
      <vt:lpstr>解决方案：“可疑程度”指标</vt:lpstr>
      <vt:lpstr>验证指标：密度、对比、尺寸、浓度</vt:lpstr>
      <vt:lpstr>“可疑程度”和CrossSpot的优势</vt:lpstr>
      <vt:lpstr>性能评测：检测不同维度的仿真块</vt:lpstr>
      <vt:lpstr>三个庞大的真实数据集</vt:lpstr>
      <vt:lpstr>性能评测：操纵微博话题的热度</vt:lpstr>
      <vt:lpstr>小结</vt:lpstr>
      <vt:lpstr>总结</vt:lpstr>
      <vt:lpstr>总结</vt:lpstr>
      <vt:lpstr>研究成果</vt:lpstr>
      <vt:lpstr>参与项目</vt:lpstr>
      <vt:lpstr>期刊论文</vt:lpstr>
      <vt:lpstr>会议论文</vt:lpstr>
      <vt:lpstr>会议论文（续）</vt:lpstr>
      <vt:lpstr>在投论文</vt:lpstr>
      <vt:lpstr>感谢您来参加!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 Jiang</cp:lastModifiedBy>
  <cp:revision>3197</cp:revision>
  <dcterms:created xsi:type="dcterms:W3CDTF">2014-07-30T13:24:23Z</dcterms:created>
  <dcterms:modified xsi:type="dcterms:W3CDTF">2015-08-31T02:01:42Z</dcterms:modified>
</cp:coreProperties>
</file>